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</p:sldMasterIdLst>
  <p:notesMasterIdLst>
    <p:notesMasterId r:id="rId23"/>
  </p:notesMasterIdLst>
  <p:sldIdLst>
    <p:sldId id="258" r:id="rId2"/>
    <p:sldId id="262" r:id="rId3"/>
    <p:sldId id="263" r:id="rId4"/>
    <p:sldId id="280" r:id="rId5"/>
    <p:sldId id="272" r:id="rId6"/>
    <p:sldId id="283" r:id="rId7"/>
    <p:sldId id="268" r:id="rId8"/>
    <p:sldId id="279" r:id="rId9"/>
    <p:sldId id="277" r:id="rId10"/>
    <p:sldId id="275" r:id="rId11"/>
    <p:sldId id="270" r:id="rId12"/>
    <p:sldId id="264" r:id="rId13"/>
    <p:sldId id="266" r:id="rId14"/>
    <p:sldId id="281" r:id="rId15"/>
    <p:sldId id="274" r:id="rId16"/>
    <p:sldId id="282" r:id="rId17"/>
    <p:sldId id="265" r:id="rId18"/>
    <p:sldId id="269" r:id="rId19"/>
    <p:sldId id="271" r:id="rId20"/>
    <p:sldId id="284" r:id="rId21"/>
    <p:sldId id="260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Futura BT" panose="020B0702020204020204" pitchFamily="34" charset="0"/>
      <p:bold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54451344-1BC8-48CC-BDF1-6EA3B487C387}">
          <p14:sldIdLst>
            <p14:sldId id="258"/>
            <p14:sldId id="262"/>
            <p14:sldId id="263"/>
            <p14:sldId id="280"/>
            <p14:sldId id="272"/>
            <p14:sldId id="283"/>
            <p14:sldId id="268"/>
            <p14:sldId id="279"/>
            <p14:sldId id="277"/>
            <p14:sldId id="275"/>
            <p14:sldId id="270"/>
            <p14:sldId id="264"/>
            <p14:sldId id="266"/>
            <p14:sldId id="281"/>
            <p14:sldId id="274"/>
            <p14:sldId id="282"/>
            <p14:sldId id="265"/>
            <p14:sldId id="269"/>
            <p14:sldId id="271"/>
            <p14:sldId id="284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5F4A"/>
    <a:srgbClr val="FFD200"/>
    <a:srgbClr val="CC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Stile medio 1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8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836115627506009"/>
          <c:y val="8.0523509137151714E-2"/>
          <c:w val="0.49165902290592373"/>
          <c:h val="0.56100765817517795"/>
        </c:manualLayout>
      </c:layout>
      <c:doughnut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7583-46E2-B103-C267E8F78C1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583-46E2-B103-C267E8F78C1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7583-46E2-B103-C267E8F78C1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7583-46E2-B103-C267E8F78C17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7583-46E2-B103-C267E8F78C17}"/>
              </c:ext>
            </c:extLst>
          </c:dPt>
          <c:dLbls>
            <c:dLbl>
              <c:idx val="1"/>
              <c:layout>
                <c:manualLayout>
                  <c:x val="-0.13896852044292765"/>
                  <c:y val="-5.0339703816245016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583-46E2-B103-C267E8F78C17}"/>
                </c:ext>
              </c:extLst>
            </c:dLbl>
            <c:dLbl>
              <c:idx val="2"/>
              <c:layout>
                <c:manualLayout>
                  <c:x val="-9.2645680295285096E-2"/>
                  <c:y val="-9.8162422441677791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583-46E2-B103-C267E8F78C17}"/>
                </c:ext>
              </c:extLst>
            </c:dLbl>
            <c:dLbl>
              <c:idx val="3"/>
              <c:layout>
                <c:manualLayout>
                  <c:x val="-1.1029247654200606E-2"/>
                  <c:y val="-0.11578131877736354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583-46E2-B103-C267E8F78C17}"/>
                </c:ext>
              </c:extLst>
            </c:dLbl>
            <c:dLbl>
              <c:idx val="4"/>
              <c:layout>
                <c:manualLayout>
                  <c:x val="7.0587184986883877E-2"/>
                  <c:y val="-0.10823036320492679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583-46E2-B103-C267E8F78C17}"/>
                </c:ext>
              </c:extLst>
            </c:dLbl>
            <c:numFmt formatCode="0.00%" sourceLinked="0"/>
            <c:spPr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j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Foglio1!$A$2:$A$6</c:f>
              <c:strCache>
                <c:ptCount val="5"/>
                <c:pt idx="0">
                  <c:v>Vendite merci e prodotti</c:v>
                </c:pt>
                <c:pt idx="1">
                  <c:v>Prestazioni di servizi</c:v>
                </c:pt>
                <c:pt idx="2">
                  <c:v>Royalties attive</c:v>
                </c:pt>
                <c:pt idx="3">
                  <c:v>Fitti attivi</c:v>
                </c:pt>
                <c:pt idx="4">
                  <c:v>Altri</c:v>
                </c:pt>
              </c:strCache>
            </c:strRef>
          </c:cat>
          <c:val>
            <c:numRef>
              <c:f>Foglio1!$B$2:$B$6</c:f>
              <c:numCache>
                <c:formatCode>General</c:formatCode>
                <c:ptCount val="5"/>
                <c:pt idx="0">
                  <c:v>331</c:v>
                </c:pt>
                <c:pt idx="1">
                  <c:v>7.6</c:v>
                </c:pt>
                <c:pt idx="2">
                  <c:v>7.1</c:v>
                </c:pt>
                <c:pt idx="3">
                  <c:v>8.9</c:v>
                </c:pt>
                <c:pt idx="4">
                  <c:v>10.1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83-46E2-B103-C267E8F78C1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958364503260922"/>
          <c:y val="0.74122815796916153"/>
          <c:w val="0.30320409197246195"/>
          <c:h val="0.25753713197266831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j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601018442465281"/>
          <c:y val="9.0591449900400717E-2"/>
          <c:w val="0.49165902290592373"/>
          <c:h val="0.56100765817517795"/>
        </c:manualLayout>
      </c:layout>
      <c:doughnut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86E-444D-9419-8659EE96E7A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86E-444D-9419-8659EE96E7A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086E-444D-9419-8659EE96E7A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086E-444D-9419-8659EE96E7A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086E-444D-9419-8659EE96E7AA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C-086E-444D-9419-8659EE96E7AA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086E-444D-9419-8659EE96E7AA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E-086E-444D-9419-8659EE96E7AA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086E-444D-9419-8659EE96E7AA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0-086E-444D-9419-8659EE96E7AA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086E-444D-9419-8659EE96E7AA}"/>
              </c:ext>
            </c:extLst>
          </c:dPt>
          <c:dLbls>
            <c:dLbl>
              <c:idx val="1"/>
              <c:layout>
                <c:manualLayout>
                  <c:x val="-9.7057379356965331E-2"/>
                  <c:y val="0.11074734839573905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86E-444D-9419-8659EE96E7AA}"/>
                </c:ext>
              </c:extLst>
            </c:dLbl>
            <c:dLbl>
              <c:idx val="2"/>
              <c:layout>
                <c:manualLayout>
                  <c:x val="-0.11249832607284618"/>
                  <c:y val="7.0475585342742939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86E-444D-9419-8659EE96E7AA}"/>
                </c:ext>
              </c:extLst>
            </c:dLbl>
            <c:dLbl>
              <c:idx val="3"/>
              <c:layout>
                <c:manualLayout>
                  <c:x val="-0.12793927278872702"/>
                  <c:y val="3.7754777862183765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86E-444D-9419-8659EE96E7AA}"/>
                </c:ext>
              </c:extLst>
            </c:dLbl>
            <c:dLbl>
              <c:idx val="4"/>
              <c:layout>
                <c:manualLayout>
                  <c:x val="-0.12793927278872702"/>
                  <c:y val="-5.2856689007057318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86E-444D-9419-8659EE96E7AA}"/>
                </c:ext>
              </c:extLst>
            </c:dLbl>
            <c:dLbl>
              <c:idx val="5"/>
              <c:layout>
                <c:manualLayout>
                  <c:x val="-9.7057379356965331E-2"/>
                  <c:y val="-9.3128452060053282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086E-444D-9419-8659EE96E7AA}"/>
                </c:ext>
              </c:extLst>
            </c:dLbl>
            <c:dLbl>
              <c:idx val="6"/>
              <c:layout>
                <c:manualLayout>
                  <c:x val="-7.0587184986883877E-2"/>
                  <c:y val="-0.10823036320492679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086E-444D-9419-8659EE96E7AA}"/>
                </c:ext>
              </c:extLst>
            </c:dLbl>
            <c:dLbl>
              <c:idx val="7"/>
              <c:layout>
                <c:manualLayout>
                  <c:x val="-2.4264344839241375E-2"/>
                  <c:y val="-0.12333227434980029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086E-444D-9419-8659EE96E7AA}"/>
                </c:ext>
              </c:extLst>
            </c:dLbl>
            <c:dLbl>
              <c:idx val="8"/>
              <c:layout>
                <c:manualLayout>
                  <c:x val="5.735208780184315E-2"/>
                  <c:y val="-0.1182983039681758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86E-444D-9419-8659EE96E7AA}"/>
                </c:ext>
              </c:extLst>
            </c:dLbl>
            <c:dLbl>
              <c:idx val="9"/>
              <c:layout>
                <c:manualLayout>
                  <c:x val="0.15882116622048872"/>
                  <c:y val="-9.5645437250865536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86E-444D-9419-8659EE96E7AA}"/>
                </c:ext>
              </c:extLst>
            </c:dLbl>
            <c:dLbl>
              <c:idx val="10"/>
              <c:layout>
                <c:manualLayout>
                  <c:x val="0.22940835120737244"/>
                  <c:y val="-3.5237792671371511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086E-444D-9419-8659EE96E7AA}"/>
                </c:ext>
              </c:extLst>
            </c:dLbl>
            <c:numFmt formatCode="0.00%" sourceLinked="0"/>
            <c:spPr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j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Foglio1!$A$2:$A$12</c:f>
              <c:strCache>
                <c:ptCount val="11"/>
                <c:pt idx="0">
                  <c:v>Prodotti finiti</c:v>
                </c:pt>
                <c:pt idx="1">
                  <c:v>Imballi</c:v>
                </c:pt>
                <c:pt idx="2">
                  <c:v>Trasporti</c:v>
                </c:pt>
                <c:pt idx="3">
                  <c:v>Energia elettrica</c:v>
                </c:pt>
                <c:pt idx="4">
                  <c:v>Pubblicità</c:v>
                </c:pt>
                <c:pt idx="5">
                  <c:v>Personale</c:v>
                </c:pt>
                <c:pt idx="6">
                  <c:v>Affitti e locazioni</c:v>
                </c:pt>
                <c:pt idx="7">
                  <c:v>Ammortamenti</c:v>
                </c:pt>
                <c:pt idx="8">
                  <c:v>Differenza tra oneri e proventi</c:v>
                </c:pt>
                <c:pt idx="9">
                  <c:v>Imposte</c:v>
                </c:pt>
                <c:pt idx="10">
                  <c:v>Svalutazioni</c:v>
                </c:pt>
              </c:strCache>
            </c:strRef>
          </c:cat>
          <c:val>
            <c:numRef>
              <c:f>Foglio1!$B$2:$B$12</c:f>
              <c:numCache>
                <c:formatCode>General</c:formatCode>
                <c:ptCount val="11"/>
                <c:pt idx="0">
                  <c:v>240</c:v>
                </c:pt>
                <c:pt idx="1">
                  <c:v>1.1000000000000001</c:v>
                </c:pt>
                <c:pt idx="2">
                  <c:v>27</c:v>
                </c:pt>
                <c:pt idx="3">
                  <c:v>1</c:v>
                </c:pt>
                <c:pt idx="4">
                  <c:v>3.6</c:v>
                </c:pt>
                <c:pt idx="5">
                  <c:v>27</c:v>
                </c:pt>
                <c:pt idx="6">
                  <c:v>11.2</c:v>
                </c:pt>
                <c:pt idx="7">
                  <c:v>22</c:v>
                </c:pt>
                <c:pt idx="8">
                  <c:v>1.5</c:v>
                </c:pt>
                <c:pt idx="9">
                  <c:v>3.3</c:v>
                </c:pt>
                <c:pt idx="1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86E-444D-9419-8659EE96E7AA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2164174606711786"/>
          <c:y val="0.61670437850383664"/>
          <c:w val="0.3765600523428988"/>
          <c:h val="0.38329562149616336"/>
        </c:manualLayout>
      </c:layout>
      <c:overlay val="1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j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it-IT" sz="1600" b="1" dirty="0">
                <a:solidFill>
                  <a:schemeClr val="bg1"/>
                </a:solidFill>
                <a:latin typeface="+mj-lt"/>
              </a:rPr>
              <a:t>Utile (M euro)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0.10687266240157481"/>
          <c:y val="0.11961336616551634"/>
          <c:w val="0.85562733759842535"/>
          <c:h val="0.7403031040660000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Foglio1!$A$2</c:f>
              <c:strCache>
                <c:ptCount val="1"/>
                <c:pt idx="0">
                  <c:v>Utile (M euro)</c:v>
                </c:pt>
              </c:strCache>
            </c:strRef>
          </c:cat>
          <c:val>
            <c:numRef>
              <c:f>Foglio1!$B$2</c:f>
              <c:numCache>
                <c:formatCode>General</c:formatCode>
                <c:ptCount val="1"/>
                <c:pt idx="0">
                  <c:v>-28.93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57-415D-B163-B90AC0BAA7E8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Foglio1!$A$2</c:f>
              <c:strCache>
                <c:ptCount val="1"/>
                <c:pt idx="0">
                  <c:v>Utile (M euro)</c:v>
                </c:pt>
              </c:strCache>
            </c:strRef>
          </c:cat>
          <c:val>
            <c:numRef>
              <c:f>Foglio1!$C$2</c:f>
              <c:numCache>
                <c:formatCode>General</c:formatCode>
                <c:ptCount val="1"/>
                <c:pt idx="0">
                  <c:v>-18.27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557-415D-B163-B90AC0BAA7E8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Foglio1!$A$2</c:f>
              <c:strCache>
                <c:ptCount val="1"/>
                <c:pt idx="0">
                  <c:v>Utile (M euro)</c:v>
                </c:pt>
              </c:strCache>
            </c:strRef>
          </c:cat>
          <c:val>
            <c:numRef>
              <c:f>Foglio1!$D$2</c:f>
              <c:numCache>
                <c:formatCode>General</c:formatCode>
                <c:ptCount val="1"/>
                <c:pt idx="0">
                  <c:v>-14.33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557-415D-B163-B90AC0BAA7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18937999"/>
        <c:axId val="1218950479"/>
      </c:barChart>
      <c:catAx>
        <c:axId val="121893799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18950479"/>
        <c:crosses val="autoZero"/>
        <c:auto val="1"/>
        <c:lblAlgn val="ctr"/>
        <c:lblOffset val="100"/>
        <c:noMultiLvlLbl val="0"/>
      </c:catAx>
      <c:valAx>
        <c:axId val="12189504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2189379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Foglio1!$A$2:$C$17</cx:f>
        <cx:lvl ptCount="16"/>
        <cx:lvl ptCount="16">
          <cx:pt idx="0">Ordinarie</cx:pt>
          <cx:pt idx="1">Cat. F</cx:pt>
          <cx:pt idx="2">Cat. A</cx:pt>
          <cx:pt idx="3">Cat. B</cx:pt>
          <cx:pt idx="4">Cat. C</cx:pt>
          <cx:pt idx="5">Cat. E</cx:pt>
          <cx:pt idx="6">Cat. D</cx:pt>
        </cx:lvl>
        <cx:lvl ptCount="16">
          <cx:pt idx="0">Sez. 1</cx:pt>
          <cx:pt idx="1">Sez. 1</cx:pt>
          <cx:pt idx="2">Sez. 2</cx:pt>
          <cx:pt idx="3">Sez. 2</cx:pt>
          <cx:pt idx="4">Sez. 2</cx:pt>
          <cx:pt idx="5">Sez. 2</cx:pt>
          <cx:pt idx="6">Sez. 3</cx:pt>
        </cx:lvl>
      </cx:strDim>
      <cx:numDim type="size">
        <cx:f>Foglio1!$D$2:$D$17</cx:f>
        <cx:lvl ptCount="16" formatCode="Standard">
          <cx:pt idx="0">48163</cx:pt>
          <cx:pt idx="1">76486</cx:pt>
          <cx:pt idx="2">855011</cx:pt>
          <cx:pt idx="3">283642</cx:pt>
          <cx:pt idx="4">107041</cx:pt>
          <cx:pt idx="5">109060</cx:pt>
          <cx:pt idx="6">446867</cx:pt>
        </cx:lvl>
      </cx:numDim>
    </cx:data>
  </cx:chartData>
  <cx:chart>
    <cx:plotArea>
      <cx:plotAreaRegion>
        <cx:plotSurface>
          <cx:spPr>
            <a:ln>
              <a:noFill/>
            </a:ln>
          </cx:spPr>
        </cx:plotSurface>
        <cx:series layoutId="sunburst" uniqueId="{BE4334F7-CD2F-4E26-9A87-765526440474}">
          <cx:tx>
            <cx:txData>
              <cx:f>Foglio1!$D$1</cx:f>
              <cx:v>Serie1</cx:v>
            </cx:txData>
          </cx:tx>
          <cx:dataLabels pos="ctr">
            <cx:numFmt formatCode="Standard" sourceLinked="0"/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/>
                </a:pPr>
                <a:endParaRPr lang="it-IT" sz="1197" b="0" i="0" u="none" strike="noStrike" baseline="0">
                  <a:solidFill>
                    <a:prstClr val="white"/>
                  </a:solidFill>
                  <a:latin typeface="Calibri" panose="020F0502020204030204"/>
                </a:endParaRPr>
              </a:p>
            </cx:txPr>
            <cx:visibility seriesName="0" categoryName="1" value="0"/>
            <cx:separator>
</cx:separator>
          </cx:dataLabels>
          <cx:dataId val="0"/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8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bg1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it-IT" dirty="0">
              <a:solidFill>
                <a:schemeClr val="bg1"/>
              </a:solidFill>
              <a:latin typeface="Futura BT" panose="020B0702020204020204" pitchFamily="34" charset="0"/>
              <a:ea typeface="+mn-ea"/>
              <a:cs typeface="+mn-cs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it-IT" dirty="0">
              <a:solidFill>
                <a:sysClr val="window" lastClr="FFFFFF"/>
              </a:solidFill>
              <a:latin typeface="Futura BT" panose="020B0702020204020204" pitchFamily="34" charset="0"/>
              <a:ea typeface="+mn-ea"/>
              <a:cs typeface="+mn-cs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xfrm>
          <a:off x="1831465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it-IT" dirty="0">
              <a:solidFill>
                <a:srgbClr val="1C5F4A"/>
              </a:solidFill>
              <a:latin typeface="Futura BT" panose="020B0702020204020204" pitchFamily="34" charset="0"/>
              <a:ea typeface="+mn-ea"/>
              <a:cs typeface="+mn-cs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it-IT" dirty="0">
              <a:solidFill>
                <a:sysClr val="window" lastClr="FFFFFF"/>
              </a:solidFill>
              <a:latin typeface="Futura BT" panose="020B0702020204020204" pitchFamily="34" charset="0"/>
              <a:ea typeface="+mn-ea"/>
              <a:cs typeface="+mn-cs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it-IT" dirty="0">
              <a:solidFill>
                <a:schemeClr val="bg1"/>
              </a:solidFill>
              <a:latin typeface="Futura BT" panose="020B0702020204020204" pitchFamily="34" charset="0"/>
              <a:ea typeface="+mn-ea"/>
              <a:cs typeface="+mn-cs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it-IT" dirty="0">
              <a:solidFill>
                <a:sysClr val="window" lastClr="FFFFFF"/>
              </a:solidFill>
              <a:latin typeface="Futura BT" panose="020B0702020204020204" pitchFamily="34" charset="0"/>
              <a:ea typeface="+mn-ea"/>
              <a:cs typeface="+mn-cs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xfrm>
          <a:off x="1831465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it-IT" dirty="0">
              <a:solidFill>
                <a:srgbClr val="1C5F4A"/>
              </a:solidFill>
              <a:latin typeface="Futura BT" panose="020B0702020204020204" pitchFamily="34" charset="0"/>
              <a:ea typeface="+mn-ea"/>
              <a:cs typeface="+mn-cs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it-IT" dirty="0">
              <a:solidFill>
                <a:sysClr val="window" lastClr="FFFFFF"/>
              </a:solidFill>
              <a:latin typeface="Futura BT" panose="020B0702020204020204" pitchFamily="34" charset="0"/>
              <a:ea typeface="+mn-ea"/>
              <a:cs typeface="+mn-cs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>
    <a:ln>
      <a:solidFill>
        <a:srgbClr val="CC9966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bg1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bg1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solidFill>
                <a:schemeClr val="tx1"/>
              </a:solidFill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B37C367-4567-4D26-85A8-ADA58C4EF3CB}" type="doc">
      <dgm:prSet loTypeId="urn:microsoft.com/office/officeart/2008/layout/HorizontalMultiLevelHierarchy" loCatId="hierarchy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it-IT"/>
        </a:p>
      </dgm:t>
    </dgm:pt>
    <dgm:pt modelId="{E22AD46C-A0F8-4921-9DC2-9FD76415B021}">
      <dgm:prSet phldrT="[Testo]" custT="1"/>
      <dgm:spPr>
        <a:solidFill>
          <a:srgbClr val="1C5F4A"/>
        </a:solidFill>
      </dgm:spPr>
      <dgm:t>
        <a:bodyPr/>
        <a:lstStyle/>
        <a:p>
          <a:r>
            <a:rPr lang="it-IT" sz="2400" dirty="0">
              <a:latin typeface="Futura BT" panose="020B0702020204020204" pitchFamily="34" charset="0"/>
            </a:rPr>
            <a:t>Assemblea dei soci</a:t>
          </a:r>
        </a:p>
      </dgm:t>
    </dgm:pt>
    <dgm:pt modelId="{44AA8347-0CA1-491C-8B52-B7AF1A64E4D1}" type="parTrans" cxnId="{2117EA25-AF48-4DA7-84B2-90B18007BD1C}">
      <dgm:prSet/>
      <dgm:spPr/>
      <dgm:t>
        <a:bodyPr/>
        <a:lstStyle/>
        <a:p>
          <a:endParaRPr lang="it-IT"/>
        </a:p>
      </dgm:t>
    </dgm:pt>
    <dgm:pt modelId="{8CAE68E6-9BC0-4D32-B3CB-F5EFD9BEC10A}" type="sibTrans" cxnId="{2117EA25-AF48-4DA7-84B2-90B18007BD1C}">
      <dgm:prSet/>
      <dgm:spPr/>
      <dgm:t>
        <a:bodyPr/>
        <a:lstStyle/>
        <a:p>
          <a:endParaRPr lang="it-IT"/>
        </a:p>
      </dgm:t>
    </dgm:pt>
    <dgm:pt modelId="{48A07C34-CE67-40A1-B0FB-FE59CF4E0B25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Società di controllo esterna</a:t>
          </a:r>
        </a:p>
        <a:p>
          <a:r>
            <a:rPr lang="it-IT" dirty="0">
              <a:solidFill>
                <a:srgbClr val="FFD200"/>
              </a:solidFill>
              <a:latin typeface="Futura BT" panose="020B0702020204020204" pitchFamily="34" charset="0"/>
            </a:rPr>
            <a:t>Approva il bilancio</a:t>
          </a:r>
        </a:p>
      </dgm:t>
    </dgm:pt>
    <dgm:pt modelId="{353802E0-EA19-44DF-80EA-537CBF27BEF0}" type="parTrans" cxnId="{B29AF2BE-6D6C-47DC-8CE3-B77DC033BB45}">
      <dgm:prSet/>
      <dgm:spPr>
        <a:ln w="12700"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53600297-140D-4176-93DB-30F4B47E36E7}" type="sibTrans" cxnId="{B29AF2BE-6D6C-47DC-8CE3-B77DC033BB45}">
      <dgm:prSet/>
      <dgm:spPr/>
      <dgm:t>
        <a:bodyPr/>
        <a:lstStyle/>
        <a:p>
          <a:endParaRPr lang="it-IT"/>
        </a:p>
      </dgm:t>
    </dgm:pt>
    <dgm:pt modelId="{F2726C0E-4E54-46B8-8BCF-E0C752AA95B5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Consiglio di amministrazione</a:t>
          </a:r>
        </a:p>
        <a:p>
          <a:r>
            <a:rPr lang="it-IT" dirty="0">
              <a:solidFill>
                <a:srgbClr val="FFD200"/>
              </a:solidFill>
              <a:latin typeface="Futura BT" panose="020B0702020204020204" pitchFamily="34" charset="0"/>
            </a:rPr>
            <a:t>Amministrazione ordinaria e straordinaria dell’impresa</a:t>
          </a:r>
        </a:p>
      </dgm:t>
    </dgm:pt>
    <dgm:pt modelId="{16763FF7-77E3-47E3-BE06-A7B9ED101CBC}" type="parTrans" cxnId="{8040BA1C-89B4-4442-A1EC-13860FC83465}">
      <dgm:prSet/>
      <dgm:spPr>
        <a:ln w="12700"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3FCD37B5-71E3-43FB-B9F4-CAC153EFA7DA}" type="sibTrans" cxnId="{8040BA1C-89B4-4442-A1EC-13860FC83465}">
      <dgm:prSet/>
      <dgm:spPr/>
      <dgm:t>
        <a:bodyPr/>
        <a:lstStyle/>
        <a:p>
          <a:endParaRPr lang="it-IT"/>
        </a:p>
      </dgm:t>
    </dgm:pt>
    <dgm:pt modelId="{6B03DAED-F11D-4A9E-BF6F-0E7D5FD30D5C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Collegio sindacale</a:t>
          </a:r>
        </a:p>
        <a:p>
          <a:r>
            <a:rPr lang="it-IT" dirty="0">
              <a:solidFill>
                <a:srgbClr val="FFD200"/>
              </a:solidFill>
              <a:latin typeface="Futura BT" panose="020B0702020204020204" pitchFamily="34" charset="0"/>
            </a:rPr>
            <a:t>Si assicura che gli amministratori operino nel rispetto della legge e dell’atto costitutivo</a:t>
          </a:r>
        </a:p>
      </dgm:t>
    </dgm:pt>
    <dgm:pt modelId="{E2FF5F75-8229-4CF0-961E-932632C80BD7}" type="parTrans" cxnId="{6360F10E-E7C7-43D5-96BE-3D6EED810878}">
      <dgm:prSet/>
      <dgm:spPr>
        <a:ln w="12700"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0BC09EC2-250E-4126-8492-ACDBA47A6773}" type="sibTrans" cxnId="{6360F10E-E7C7-43D5-96BE-3D6EED810878}">
      <dgm:prSet/>
      <dgm:spPr/>
      <dgm:t>
        <a:bodyPr/>
        <a:lstStyle/>
        <a:p>
          <a:endParaRPr lang="it-IT"/>
        </a:p>
      </dgm:t>
    </dgm:pt>
    <dgm:pt modelId="{CF7BBB53-F6D1-4A84-94C7-F68B521B40DF}">
      <dgm:prSet/>
      <dgm:spPr>
        <a:solidFill>
          <a:srgbClr val="1C5F4A"/>
        </a:solidFill>
      </dgm:spPr>
      <dgm:t>
        <a:bodyPr/>
        <a:lstStyle/>
        <a:p>
          <a:pPr marL="180000" algn="l"/>
          <a:r>
            <a:rPr lang="it-IT" dirty="0">
              <a:latin typeface="Futura BT" panose="020B0702020204020204" pitchFamily="34" charset="0"/>
            </a:rPr>
            <a:t>Presidente del consiglio:	Fabio </a:t>
          </a:r>
          <a:r>
            <a:rPr lang="it-IT" dirty="0" err="1">
              <a:latin typeface="Futura BT" panose="020B0702020204020204" pitchFamily="34" charset="0"/>
            </a:rPr>
            <a:t>Brescacin</a:t>
          </a:r>
          <a:endParaRPr lang="it-IT" dirty="0">
            <a:latin typeface="Futura BT" panose="020B0702020204020204" pitchFamily="34" charset="0"/>
          </a:endParaRPr>
        </a:p>
        <a:p>
          <a:pPr marL="180000" algn="l"/>
          <a:r>
            <a:rPr lang="it-IT" dirty="0">
              <a:latin typeface="Futura BT" panose="020B0702020204020204" pitchFamily="34" charset="0"/>
            </a:rPr>
            <a:t>Vice presidente:		Marco Arduini</a:t>
          </a:r>
        </a:p>
        <a:p>
          <a:pPr marL="180000" algn="l"/>
          <a:r>
            <a:rPr lang="it-IT" dirty="0">
              <a:latin typeface="Futura BT" panose="020B0702020204020204" pitchFamily="34" charset="0"/>
            </a:rPr>
            <a:t>Amministratori delegati:	Iori Fausto</a:t>
          </a:r>
        </a:p>
        <a:p>
          <a:pPr marL="180000" algn="l"/>
          <a:r>
            <a:rPr lang="it-IT" dirty="0">
              <a:latin typeface="Futura BT" panose="020B0702020204020204" pitchFamily="34" charset="0"/>
            </a:rPr>
            <a:t>				Fava Claudio</a:t>
          </a:r>
        </a:p>
        <a:p>
          <a:pPr marL="180000" algn="l"/>
          <a:r>
            <a:rPr lang="it-IT" dirty="0">
              <a:latin typeface="Futura BT" panose="020B0702020204020204" pitchFamily="34" charset="0"/>
            </a:rPr>
            <a:t>8 consiglieri semplici</a:t>
          </a:r>
        </a:p>
      </dgm:t>
    </dgm:pt>
    <dgm:pt modelId="{3B11AD33-0AD1-4CAE-B489-C9D8EB36A679}" type="parTrans" cxnId="{4BA24ACB-B585-4CC7-B313-1115D82DC3E0}">
      <dgm:prSet/>
      <dgm:spPr>
        <a:ln w="12700"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41C2B94B-B007-4345-A12B-38FFBA1F01D2}" type="sibTrans" cxnId="{4BA24ACB-B585-4CC7-B313-1115D82DC3E0}">
      <dgm:prSet/>
      <dgm:spPr/>
      <dgm:t>
        <a:bodyPr/>
        <a:lstStyle/>
        <a:p>
          <a:endParaRPr lang="it-IT"/>
        </a:p>
      </dgm:t>
    </dgm:pt>
    <dgm:pt modelId="{C7C289F1-5B71-4F8C-847F-C63F5C15DBA8}">
      <dgm:prSet/>
      <dgm:spPr>
        <a:solidFill>
          <a:srgbClr val="1C5F4A"/>
        </a:solidFill>
      </dgm:spPr>
      <dgm:t>
        <a:bodyPr/>
        <a:lstStyle/>
        <a:p>
          <a:pPr marL="180000" algn="l"/>
          <a:r>
            <a:rPr lang="it-IT" dirty="0">
              <a:latin typeface="Futura BT" panose="020B0702020204020204" pitchFamily="34" charset="0"/>
            </a:rPr>
            <a:t>Presidente del collegio:	Massimo Zambotto</a:t>
          </a:r>
        </a:p>
        <a:p>
          <a:pPr marL="180000" algn="l"/>
          <a:r>
            <a:rPr lang="it-IT" dirty="0">
              <a:latin typeface="Futura BT" panose="020B0702020204020204" pitchFamily="34" charset="0"/>
            </a:rPr>
            <a:t>3 sindaci titolari (compreso il presidente)</a:t>
          </a:r>
        </a:p>
        <a:p>
          <a:pPr marL="180000" algn="l"/>
          <a:r>
            <a:rPr lang="it-IT" dirty="0">
              <a:latin typeface="Futura BT" panose="020B0702020204020204" pitchFamily="34" charset="0"/>
            </a:rPr>
            <a:t>2 sindaci supplenti</a:t>
          </a:r>
        </a:p>
      </dgm:t>
    </dgm:pt>
    <dgm:pt modelId="{35E1EA33-75A5-413E-BA38-0E05E25AA353}" type="parTrans" cxnId="{05E81AAD-9C54-46A7-8E3F-AB6396DF3F32}">
      <dgm:prSet/>
      <dgm:spPr>
        <a:ln w="12700"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F23369CA-A362-4FB5-BC00-77F120322E83}" type="sibTrans" cxnId="{05E81AAD-9C54-46A7-8E3F-AB6396DF3F32}">
      <dgm:prSet/>
      <dgm:spPr/>
      <dgm:t>
        <a:bodyPr/>
        <a:lstStyle/>
        <a:p>
          <a:endParaRPr lang="it-IT"/>
        </a:p>
      </dgm:t>
    </dgm:pt>
    <dgm:pt modelId="{311975EB-5B0A-4233-A43C-57ADFCE42CC4}">
      <dgm:prSet/>
      <dgm:spPr>
        <a:solidFill>
          <a:srgbClr val="1C5F4A"/>
        </a:solidFill>
      </dgm:spPr>
      <dgm:t>
        <a:bodyPr/>
        <a:lstStyle/>
        <a:p>
          <a:pPr marL="180000"/>
          <a:r>
            <a:rPr lang="it-IT">
              <a:latin typeface="Futura BT" panose="020B0702020204020204" pitchFamily="34" charset="0"/>
            </a:rPr>
            <a:t>Reconta Ernst &amp; Young S.p.A.</a:t>
          </a:r>
        </a:p>
      </dgm:t>
    </dgm:pt>
    <dgm:pt modelId="{083DCBDD-E4D9-40B8-B5B1-AEA02CF7C080}" type="parTrans" cxnId="{1407497A-83EE-421E-97DF-BAA3AFD51327}">
      <dgm:prSet/>
      <dgm:spPr>
        <a:ln w="12700"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3EC7FF88-95F4-45B6-8495-4CB937685BE7}" type="sibTrans" cxnId="{1407497A-83EE-421E-97DF-BAA3AFD51327}">
      <dgm:prSet/>
      <dgm:spPr/>
      <dgm:t>
        <a:bodyPr/>
        <a:lstStyle/>
        <a:p>
          <a:endParaRPr lang="it-IT"/>
        </a:p>
      </dgm:t>
    </dgm:pt>
    <dgm:pt modelId="{2528DACF-CAA6-44E5-9192-B3A96C0C48C3}" type="pres">
      <dgm:prSet presAssocID="{3B37C367-4567-4D26-85A8-ADA58C4EF3CB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0D4B90B-D4F3-4957-92EA-D97658A595CD}" type="pres">
      <dgm:prSet presAssocID="{E22AD46C-A0F8-4921-9DC2-9FD76415B021}" presName="root1" presStyleCnt="0"/>
      <dgm:spPr/>
    </dgm:pt>
    <dgm:pt modelId="{9EE4894E-CEBD-4313-9EB5-32F7E3B9819B}" type="pres">
      <dgm:prSet presAssocID="{E22AD46C-A0F8-4921-9DC2-9FD76415B021}" presName="LevelOneTextNode" presStyleLbl="node0" presStyleIdx="0" presStyleCnt="1">
        <dgm:presLayoutVars>
          <dgm:chPref val="3"/>
        </dgm:presLayoutVars>
      </dgm:prSet>
      <dgm:spPr/>
    </dgm:pt>
    <dgm:pt modelId="{D70EFA5B-1183-489A-8E7E-D0260A917754}" type="pres">
      <dgm:prSet presAssocID="{E22AD46C-A0F8-4921-9DC2-9FD76415B021}" presName="level2hierChild" presStyleCnt="0"/>
      <dgm:spPr/>
    </dgm:pt>
    <dgm:pt modelId="{BEFACEDF-D780-4B70-8585-96F7401B0FBF}" type="pres">
      <dgm:prSet presAssocID="{353802E0-EA19-44DF-80EA-537CBF27BEF0}" presName="conn2-1" presStyleLbl="parChTrans1D2" presStyleIdx="0" presStyleCnt="3"/>
      <dgm:spPr/>
    </dgm:pt>
    <dgm:pt modelId="{A91DF48E-DDC9-40EB-8B1D-780DAF69BC29}" type="pres">
      <dgm:prSet presAssocID="{353802E0-EA19-44DF-80EA-537CBF27BEF0}" presName="connTx" presStyleLbl="parChTrans1D2" presStyleIdx="0" presStyleCnt="3"/>
      <dgm:spPr/>
    </dgm:pt>
    <dgm:pt modelId="{EB9C7FA7-F331-493B-ABB1-930FF12CD44C}" type="pres">
      <dgm:prSet presAssocID="{48A07C34-CE67-40A1-B0FB-FE59CF4E0B25}" presName="root2" presStyleCnt="0"/>
      <dgm:spPr/>
    </dgm:pt>
    <dgm:pt modelId="{2D832794-E720-4A3F-9520-6DE33868EDF8}" type="pres">
      <dgm:prSet presAssocID="{48A07C34-CE67-40A1-B0FB-FE59CF4E0B25}" presName="LevelTwoTextNode" presStyleLbl="node2" presStyleIdx="0" presStyleCnt="3">
        <dgm:presLayoutVars>
          <dgm:chPref val="3"/>
        </dgm:presLayoutVars>
      </dgm:prSet>
      <dgm:spPr/>
    </dgm:pt>
    <dgm:pt modelId="{668430FB-FF58-4399-A211-AE603A6BBB8C}" type="pres">
      <dgm:prSet presAssocID="{48A07C34-CE67-40A1-B0FB-FE59CF4E0B25}" presName="level3hierChild" presStyleCnt="0"/>
      <dgm:spPr/>
    </dgm:pt>
    <dgm:pt modelId="{16C24A83-3F00-4ACD-9AE9-2242ABE91265}" type="pres">
      <dgm:prSet presAssocID="{083DCBDD-E4D9-40B8-B5B1-AEA02CF7C080}" presName="conn2-1" presStyleLbl="parChTrans1D3" presStyleIdx="0" presStyleCnt="3"/>
      <dgm:spPr/>
    </dgm:pt>
    <dgm:pt modelId="{B14D1C19-79BC-4F3B-8253-B37CE386793F}" type="pres">
      <dgm:prSet presAssocID="{083DCBDD-E4D9-40B8-B5B1-AEA02CF7C080}" presName="connTx" presStyleLbl="parChTrans1D3" presStyleIdx="0" presStyleCnt="3"/>
      <dgm:spPr/>
    </dgm:pt>
    <dgm:pt modelId="{D9EAB7F4-64F8-4E90-A6B6-F5A47716CFE3}" type="pres">
      <dgm:prSet presAssocID="{311975EB-5B0A-4233-A43C-57ADFCE42CC4}" presName="root2" presStyleCnt="0"/>
      <dgm:spPr/>
    </dgm:pt>
    <dgm:pt modelId="{97D5E2D4-5ED4-4787-823D-7B5FA1A81B6D}" type="pres">
      <dgm:prSet presAssocID="{311975EB-5B0A-4233-A43C-57ADFCE42CC4}" presName="LevelTwoTextNode" presStyleLbl="node3" presStyleIdx="0" presStyleCnt="3" custScaleY="30350">
        <dgm:presLayoutVars>
          <dgm:chPref val="3"/>
        </dgm:presLayoutVars>
      </dgm:prSet>
      <dgm:spPr/>
    </dgm:pt>
    <dgm:pt modelId="{C9EF9023-14FD-4D69-9391-833DDAB2EF4B}" type="pres">
      <dgm:prSet presAssocID="{311975EB-5B0A-4233-A43C-57ADFCE42CC4}" presName="level3hierChild" presStyleCnt="0"/>
      <dgm:spPr/>
    </dgm:pt>
    <dgm:pt modelId="{9E75A72E-9703-46B9-BB0E-201CCA29BFF1}" type="pres">
      <dgm:prSet presAssocID="{16763FF7-77E3-47E3-BE06-A7B9ED101CBC}" presName="conn2-1" presStyleLbl="parChTrans1D2" presStyleIdx="1" presStyleCnt="3"/>
      <dgm:spPr/>
    </dgm:pt>
    <dgm:pt modelId="{50081E27-52E2-472F-93C4-E9C19611C9DF}" type="pres">
      <dgm:prSet presAssocID="{16763FF7-77E3-47E3-BE06-A7B9ED101CBC}" presName="connTx" presStyleLbl="parChTrans1D2" presStyleIdx="1" presStyleCnt="3"/>
      <dgm:spPr/>
    </dgm:pt>
    <dgm:pt modelId="{D4981251-F4B9-489F-BA3B-8782108A5CFA}" type="pres">
      <dgm:prSet presAssocID="{F2726C0E-4E54-46B8-8BCF-E0C752AA95B5}" presName="root2" presStyleCnt="0"/>
      <dgm:spPr/>
    </dgm:pt>
    <dgm:pt modelId="{D2035442-E900-4428-9BB2-3A6A6379AFBE}" type="pres">
      <dgm:prSet presAssocID="{F2726C0E-4E54-46B8-8BCF-E0C752AA95B5}" presName="LevelTwoTextNode" presStyleLbl="node2" presStyleIdx="1" presStyleCnt="3">
        <dgm:presLayoutVars>
          <dgm:chPref val="3"/>
        </dgm:presLayoutVars>
      </dgm:prSet>
      <dgm:spPr/>
    </dgm:pt>
    <dgm:pt modelId="{C3FE595B-9111-474D-8E92-450331F3B220}" type="pres">
      <dgm:prSet presAssocID="{F2726C0E-4E54-46B8-8BCF-E0C752AA95B5}" presName="level3hierChild" presStyleCnt="0"/>
      <dgm:spPr/>
    </dgm:pt>
    <dgm:pt modelId="{22C324F1-7267-435E-9CAD-A27B554932B8}" type="pres">
      <dgm:prSet presAssocID="{3B11AD33-0AD1-4CAE-B489-C9D8EB36A679}" presName="conn2-1" presStyleLbl="parChTrans1D3" presStyleIdx="1" presStyleCnt="3"/>
      <dgm:spPr/>
    </dgm:pt>
    <dgm:pt modelId="{241B8C1F-AAAE-4B17-9274-2FAE35243C1B}" type="pres">
      <dgm:prSet presAssocID="{3B11AD33-0AD1-4CAE-B489-C9D8EB36A679}" presName="connTx" presStyleLbl="parChTrans1D3" presStyleIdx="1" presStyleCnt="3"/>
      <dgm:spPr/>
    </dgm:pt>
    <dgm:pt modelId="{839D2277-5FF0-42FF-951B-5F3437387317}" type="pres">
      <dgm:prSet presAssocID="{CF7BBB53-F6D1-4A84-94C7-F68B521B40DF}" presName="root2" presStyleCnt="0"/>
      <dgm:spPr/>
    </dgm:pt>
    <dgm:pt modelId="{2C28CAA1-F87B-4AE5-9358-65851C7E8108}" type="pres">
      <dgm:prSet presAssocID="{CF7BBB53-F6D1-4A84-94C7-F68B521B40DF}" presName="LevelTwoTextNode" presStyleLbl="node3" presStyleIdx="1" presStyleCnt="3">
        <dgm:presLayoutVars>
          <dgm:chPref val="3"/>
        </dgm:presLayoutVars>
      </dgm:prSet>
      <dgm:spPr/>
    </dgm:pt>
    <dgm:pt modelId="{120D303C-1077-4CF3-B208-3ABE0551C39B}" type="pres">
      <dgm:prSet presAssocID="{CF7BBB53-F6D1-4A84-94C7-F68B521B40DF}" presName="level3hierChild" presStyleCnt="0"/>
      <dgm:spPr/>
    </dgm:pt>
    <dgm:pt modelId="{BA3E446B-2B30-4878-B614-6D15DDFF3B4F}" type="pres">
      <dgm:prSet presAssocID="{E2FF5F75-8229-4CF0-961E-932632C80BD7}" presName="conn2-1" presStyleLbl="parChTrans1D2" presStyleIdx="2" presStyleCnt="3"/>
      <dgm:spPr/>
    </dgm:pt>
    <dgm:pt modelId="{CEA26C3D-25BC-49DF-85EF-A7232AF23B48}" type="pres">
      <dgm:prSet presAssocID="{E2FF5F75-8229-4CF0-961E-932632C80BD7}" presName="connTx" presStyleLbl="parChTrans1D2" presStyleIdx="2" presStyleCnt="3"/>
      <dgm:spPr/>
    </dgm:pt>
    <dgm:pt modelId="{5D81526F-C2E9-4689-845E-126755F6884C}" type="pres">
      <dgm:prSet presAssocID="{6B03DAED-F11D-4A9E-BF6F-0E7D5FD30D5C}" presName="root2" presStyleCnt="0"/>
      <dgm:spPr/>
    </dgm:pt>
    <dgm:pt modelId="{411F17F4-24CD-4287-8D25-D240AC468869}" type="pres">
      <dgm:prSet presAssocID="{6B03DAED-F11D-4A9E-BF6F-0E7D5FD30D5C}" presName="LevelTwoTextNode" presStyleLbl="node2" presStyleIdx="2" presStyleCnt="3">
        <dgm:presLayoutVars>
          <dgm:chPref val="3"/>
        </dgm:presLayoutVars>
      </dgm:prSet>
      <dgm:spPr/>
    </dgm:pt>
    <dgm:pt modelId="{8C15ADA7-55E4-40FC-A375-ACEDF204763E}" type="pres">
      <dgm:prSet presAssocID="{6B03DAED-F11D-4A9E-BF6F-0E7D5FD30D5C}" presName="level3hierChild" presStyleCnt="0"/>
      <dgm:spPr/>
    </dgm:pt>
    <dgm:pt modelId="{72BDB9B1-51B4-4115-AF1F-6ACF53A88B6A}" type="pres">
      <dgm:prSet presAssocID="{35E1EA33-75A5-413E-BA38-0E05E25AA353}" presName="conn2-1" presStyleLbl="parChTrans1D3" presStyleIdx="2" presStyleCnt="3"/>
      <dgm:spPr/>
    </dgm:pt>
    <dgm:pt modelId="{0D4656E6-E5B4-4BA8-89E1-8B45FCF99538}" type="pres">
      <dgm:prSet presAssocID="{35E1EA33-75A5-413E-BA38-0E05E25AA353}" presName="connTx" presStyleLbl="parChTrans1D3" presStyleIdx="2" presStyleCnt="3"/>
      <dgm:spPr/>
    </dgm:pt>
    <dgm:pt modelId="{B677DFD1-FFE4-4EA5-B058-8FE207B2DCA5}" type="pres">
      <dgm:prSet presAssocID="{C7C289F1-5B71-4F8C-847F-C63F5C15DBA8}" presName="root2" presStyleCnt="0"/>
      <dgm:spPr/>
    </dgm:pt>
    <dgm:pt modelId="{98C44CBA-8179-4302-8AEF-5755D3BE4920}" type="pres">
      <dgm:prSet presAssocID="{C7C289F1-5B71-4F8C-847F-C63F5C15DBA8}" presName="LevelTwoTextNode" presStyleLbl="node3" presStyleIdx="2" presStyleCnt="3">
        <dgm:presLayoutVars>
          <dgm:chPref val="3"/>
        </dgm:presLayoutVars>
      </dgm:prSet>
      <dgm:spPr/>
    </dgm:pt>
    <dgm:pt modelId="{B6491A48-B0B5-40CE-ACB5-4785FE21507B}" type="pres">
      <dgm:prSet presAssocID="{C7C289F1-5B71-4F8C-847F-C63F5C15DBA8}" presName="level3hierChild" presStyleCnt="0"/>
      <dgm:spPr/>
    </dgm:pt>
  </dgm:ptLst>
  <dgm:cxnLst>
    <dgm:cxn modelId="{0146A40D-A592-4348-BF39-C5C8AEFA0C6D}" type="presOf" srcId="{353802E0-EA19-44DF-80EA-537CBF27BEF0}" destId="{BEFACEDF-D780-4B70-8585-96F7401B0FBF}" srcOrd="0" destOrd="0" presId="urn:microsoft.com/office/officeart/2008/layout/HorizontalMultiLevelHierarchy"/>
    <dgm:cxn modelId="{6360F10E-E7C7-43D5-96BE-3D6EED810878}" srcId="{E22AD46C-A0F8-4921-9DC2-9FD76415B021}" destId="{6B03DAED-F11D-4A9E-BF6F-0E7D5FD30D5C}" srcOrd="2" destOrd="0" parTransId="{E2FF5F75-8229-4CF0-961E-932632C80BD7}" sibTransId="{0BC09EC2-250E-4126-8492-ACDBA47A6773}"/>
    <dgm:cxn modelId="{AA0C2412-8676-4060-AB6C-6689B118B6CC}" type="presOf" srcId="{35E1EA33-75A5-413E-BA38-0E05E25AA353}" destId="{72BDB9B1-51B4-4115-AF1F-6ACF53A88B6A}" srcOrd="0" destOrd="0" presId="urn:microsoft.com/office/officeart/2008/layout/HorizontalMultiLevelHierarchy"/>
    <dgm:cxn modelId="{40FAE017-D6D9-4CAE-844E-224F9C3D9703}" type="presOf" srcId="{C7C289F1-5B71-4F8C-847F-C63F5C15DBA8}" destId="{98C44CBA-8179-4302-8AEF-5755D3BE4920}" srcOrd="0" destOrd="0" presId="urn:microsoft.com/office/officeart/2008/layout/HorizontalMultiLevelHierarchy"/>
    <dgm:cxn modelId="{9E511D1B-88A5-41BC-ACBD-9BAD2532AE53}" type="presOf" srcId="{3B11AD33-0AD1-4CAE-B489-C9D8EB36A679}" destId="{241B8C1F-AAAE-4B17-9274-2FAE35243C1B}" srcOrd="1" destOrd="0" presId="urn:microsoft.com/office/officeart/2008/layout/HorizontalMultiLevelHierarchy"/>
    <dgm:cxn modelId="{8040BA1C-89B4-4442-A1EC-13860FC83465}" srcId="{E22AD46C-A0F8-4921-9DC2-9FD76415B021}" destId="{F2726C0E-4E54-46B8-8BCF-E0C752AA95B5}" srcOrd="1" destOrd="0" parTransId="{16763FF7-77E3-47E3-BE06-A7B9ED101CBC}" sibTransId="{3FCD37B5-71E3-43FB-B9F4-CAC153EFA7DA}"/>
    <dgm:cxn modelId="{2117EA25-AF48-4DA7-84B2-90B18007BD1C}" srcId="{3B37C367-4567-4D26-85A8-ADA58C4EF3CB}" destId="{E22AD46C-A0F8-4921-9DC2-9FD76415B021}" srcOrd="0" destOrd="0" parTransId="{44AA8347-0CA1-491C-8B52-B7AF1A64E4D1}" sibTransId="{8CAE68E6-9BC0-4D32-B3CB-F5EFD9BEC10A}"/>
    <dgm:cxn modelId="{E4D4B63D-EB2C-47E0-B0BA-6A8B2A2A243D}" type="presOf" srcId="{CF7BBB53-F6D1-4A84-94C7-F68B521B40DF}" destId="{2C28CAA1-F87B-4AE5-9358-65851C7E8108}" srcOrd="0" destOrd="0" presId="urn:microsoft.com/office/officeart/2008/layout/HorizontalMultiLevelHierarchy"/>
    <dgm:cxn modelId="{603A2260-7C29-4239-AF24-12D122EC4F0C}" type="presOf" srcId="{E2FF5F75-8229-4CF0-961E-932632C80BD7}" destId="{CEA26C3D-25BC-49DF-85EF-A7232AF23B48}" srcOrd="1" destOrd="0" presId="urn:microsoft.com/office/officeart/2008/layout/HorizontalMultiLevelHierarchy"/>
    <dgm:cxn modelId="{36C55447-718D-4732-9E56-C2A13A324596}" type="presOf" srcId="{48A07C34-CE67-40A1-B0FB-FE59CF4E0B25}" destId="{2D832794-E720-4A3F-9520-6DE33868EDF8}" srcOrd="0" destOrd="0" presId="urn:microsoft.com/office/officeart/2008/layout/HorizontalMultiLevelHierarchy"/>
    <dgm:cxn modelId="{1407497A-83EE-421E-97DF-BAA3AFD51327}" srcId="{48A07C34-CE67-40A1-B0FB-FE59CF4E0B25}" destId="{311975EB-5B0A-4233-A43C-57ADFCE42CC4}" srcOrd="0" destOrd="0" parTransId="{083DCBDD-E4D9-40B8-B5B1-AEA02CF7C080}" sibTransId="{3EC7FF88-95F4-45B6-8495-4CB937685BE7}"/>
    <dgm:cxn modelId="{6F5EFE89-5CA0-4695-B5D0-E3BAB10BDE23}" type="presOf" srcId="{3B11AD33-0AD1-4CAE-B489-C9D8EB36A679}" destId="{22C324F1-7267-435E-9CAD-A27B554932B8}" srcOrd="0" destOrd="0" presId="urn:microsoft.com/office/officeart/2008/layout/HorizontalMultiLevelHierarchy"/>
    <dgm:cxn modelId="{D084FEA0-042A-4C82-9977-ED77235FF16B}" type="presOf" srcId="{16763FF7-77E3-47E3-BE06-A7B9ED101CBC}" destId="{9E75A72E-9703-46B9-BB0E-201CCA29BFF1}" srcOrd="0" destOrd="0" presId="urn:microsoft.com/office/officeart/2008/layout/HorizontalMultiLevelHierarchy"/>
    <dgm:cxn modelId="{59DFD7AC-0D8F-4A2E-9ED0-204A611A8C6C}" type="presOf" srcId="{083DCBDD-E4D9-40B8-B5B1-AEA02CF7C080}" destId="{B14D1C19-79BC-4F3B-8253-B37CE386793F}" srcOrd="1" destOrd="0" presId="urn:microsoft.com/office/officeart/2008/layout/HorizontalMultiLevelHierarchy"/>
    <dgm:cxn modelId="{05E81AAD-9C54-46A7-8E3F-AB6396DF3F32}" srcId="{6B03DAED-F11D-4A9E-BF6F-0E7D5FD30D5C}" destId="{C7C289F1-5B71-4F8C-847F-C63F5C15DBA8}" srcOrd="0" destOrd="0" parTransId="{35E1EA33-75A5-413E-BA38-0E05E25AA353}" sibTransId="{F23369CA-A362-4FB5-BC00-77F120322E83}"/>
    <dgm:cxn modelId="{FF9C80B6-BFEF-4C47-B8A0-2E27CD84848A}" type="presOf" srcId="{E2FF5F75-8229-4CF0-961E-932632C80BD7}" destId="{BA3E446B-2B30-4878-B614-6D15DDFF3B4F}" srcOrd="0" destOrd="0" presId="urn:microsoft.com/office/officeart/2008/layout/HorizontalMultiLevelHierarchy"/>
    <dgm:cxn modelId="{6BC33CB9-99C9-4017-AE6D-7673FEFC15DA}" type="presOf" srcId="{311975EB-5B0A-4233-A43C-57ADFCE42CC4}" destId="{97D5E2D4-5ED4-4787-823D-7B5FA1A81B6D}" srcOrd="0" destOrd="0" presId="urn:microsoft.com/office/officeart/2008/layout/HorizontalMultiLevelHierarchy"/>
    <dgm:cxn modelId="{B29AF2BE-6D6C-47DC-8CE3-B77DC033BB45}" srcId="{E22AD46C-A0F8-4921-9DC2-9FD76415B021}" destId="{48A07C34-CE67-40A1-B0FB-FE59CF4E0B25}" srcOrd="0" destOrd="0" parTransId="{353802E0-EA19-44DF-80EA-537CBF27BEF0}" sibTransId="{53600297-140D-4176-93DB-30F4B47E36E7}"/>
    <dgm:cxn modelId="{B68432C1-61B2-493D-845B-9856E3322713}" type="presOf" srcId="{353802E0-EA19-44DF-80EA-537CBF27BEF0}" destId="{A91DF48E-DDC9-40EB-8B1D-780DAF69BC29}" srcOrd="1" destOrd="0" presId="urn:microsoft.com/office/officeart/2008/layout/HorizontalMultiLevelHierarchy"/>
    <dgm:cxn modelId="{C6FB14C5-54CB-4B26-BFA9-5FC5E1BE9A92}" type="presOf" srcId="{083DCBDD-E4D9-40B8-B5B1-AEA02CF7C080}" destId="{16C24A83-3F00-4ACD-9AE9-2242ABE91265}" srcOrd="0" destOrd="0" presId="urn:microsoft.com/office/officeart/2008/layout/HorizontalMultiLevelHierarchy"/>
    <dgm:cxn modelId="{4BA24ACB-B585-4CC7-B313-1115D82DC3E0}" srcId="{F2726C0E-4E54-46B8-8BCF-E0C752AA95B5}" destId="{CF7BBB53-F6D1-4A84-94C7-F68B521B40DF}" srcOrd="0" destOrd="0" parTransId="{3B11AD33-0AD1-4CAE-B489-C9D8EB36A679}" sibTransId="{41C2B94B-B007-4345-A12B-38FFBA1F01D2}"/>
    <dgm:cxn modelId="{6D53A4CE-55D4-4684-AF1F-9C65BB50A3D6}" type="presOf" srcId="{3B37C367-4567-4D26-85A8-ADA58C4EF3CB}" destId="{2528DACF-CAA6-44E5-9192-B3A96C0C48C3}" srcOrd="0" destOrd="0" presId="urn:microsoft.com/office/officeart/2008/layout/HorizontalMultiLevelHierarchy"/>
    <dgm:cxn modelId="{82DC23D4-8AE9-4E54-99D3-45E2341E675D}" type="presOf" srcId="{F2726C0E-4E54-46B8-8BCF-E0C752AA95B5}" destId="{D2035442-E900-4428-9BB2-3A6A6379AFBE}" srcOrd="0" destOrd="0" presId="urn:microsoft.com/office/officeart/2008/layout/HorizontalMultiLevelHierarchy"/>
    <dgm:cxn modelId="{4E1660DB-EBE5-4373-8EC0-BC8B70E43E3C}" type="presOf" srcId="{6B03DAED-F11D-4A9E-BF6F-0E7D5FD30D5C}" destId="{411F17F4-24CD-4287-8D25-D240AC468869}" srcOrd="0" destOrd="0" presId="urn:microsoft.com/office/officeart/2008/layout/HorizontalMultiLevelHierarchy"/>
    <dgm:cxn modelId="{8E3D9CE4-7051-402D-B35A-5CAED4E3150D}" type="presOf" srcId="{35E1EA33-75A5-413E-BA38-0E05E25AA353}" destId="{0D4656E6-E5B4-4BA8-89E1-8B45FCF99538}" srcOrd="1" destOrd="0" presId="urn:microsoft.com/office/officeart/2008/layout/HorizontalMultiLevelHierarchy"/>
    <dgm:cxn modelId="{7E4D0FE7-A8EA-4E1C-A8BA-A44C36538B4F}" type="presOf" srcId="{E22AD46C-A0F8-4921-9DC2-9FD76415B021}" destId="{9EE4894E-CEBD-4313-9EB5-32F7E3B9819B}" srcOrd="0" destOrd="0" presId="urn:microsoft.com/office/officeart/2008/layout/HorizontalMultiLevelHierarchy"/>
    <dgm:cxn modelId="{B2B97DFF-A526-4AE4-9389-84A8ABAD59BD}" type="presOf" srcId="{16763FF7-77E3-47E3-BE06-A7B9ED101CBC}" destId="{50081E27-52E2-472F-93C4-E9C19611C9DF}" srcOrd="1" destOrd="0" presId="urn:microsoft.com/office/officeart/2008/layout/HorizontalMultiLevelHierarchy"/>
    <dgm:cxn modelId="{F4BA2C29-D14D-45C9-8B21-84717904B49E}" type="presParOf" srcId="{2528DACF-CAA6-44E5-9192-B3A96C0C48C3}" destId="{C0D4B90B-D4F3-4957-92EA-D97658A595CD}" srcOrd="0" destOrd="0" presId="urn:microsoft.com/office/officeart/2008/layout/HorizontalMultiLevelHierarchy"/>
    <dgm:cxn modelId="{980BBF79-5CEC-4877-A983-758A56CDD748}" type="presParOf" srcId="{C0D4B90B-D4F3-4957-92EA-D97658A595CD}" destId="{9EE4894E-CEBD-4313-9EB5-32F7E3B9819B}" srcOrd="0" destOrd="0" presId="urn:microsoft.com/office/officeart/2008/layout/HorizontalMultiLevelHierarchy"/>
    <dgm:cxn modelId="{D0079BC4-C24E-42CD-B949-6CE5A83F1A75}" type="presParOf" srcId="{C0D4B90B-D4F3-4957-92EA-D97658A595CD}" destId="{D70EFA5B-1183-489A-8E7E-D0260A917754}" srcOrd="1" destOrd="0" presId="urn:microsoft.com/office/officeart/2008/layout/HorizontalMultiLevelHierarchy"/>
    <dgm:cxn modelId="{D0C13351-9C77-48BD-9D82-A44A4B019FA0}" type="presParOf" srcId="{D70EFA5B-1183-489A-8E7E-D0260A917754}" destId="{BEFACEDF-D780-4B70-8585-96F7401B0FBF}" srcOrd="0" destOrd="0" presId="urn:microsoft.com/office/officeart/2008/layout/HorizontalMultiLevelHierarchy"/>
    <dgm:cxn modelId="{FAE5921D-7288-45A8-A285-5D8A80E92C93}" type="presParOf" srcId="{BEFACEDF-D780-4B70-8585-96F7401B0FBF}" destId="{A91DF48E-DDC9-40EB-8B1D-780DAF69BC29}" srcOrd="0" destOrd="0" presId="urn:microsoft.com/office/officeart/2008/layout/HorizontalMultiLevelHierarchy"/>
    <dgm:cxn modelId="{A6EF4103-C8AA-413D-9B0B-9C8C0B4EF11F}" type="presParOf" srcId="{D70EFA5B-1183-489A-8E7E-D0260A917754}" destId="{EB9C7FA7-F331-493B-ABB1-930FF12CD44C}" srcOrd="1" destOrd="0" presId="urn:microsoft.com/office/officeart/2008/layout/HorizontalMultiLevelHierarchy"/>
    <dgm:cxn modelId="{DE4CCDAE-A34D-4F7C-8263-657C57C73DF2}" type="presParOf" srcId="{EB9C7FA7-F331-493B-ABB1-930FF12CD44C}" destId="{2D832794-E720-4A3F-9520-6DE33868EDF8}" srcOrd="0" destOrd="0" presId="urn:microsoft.com/office/officeart/2008/layout/HorizontalMultiLevelHierarchy"/>
    <dgm:cxn modelId="{5F743CDE-2648-42AA-B976-7D322B155A68}" type="presParOf" srcId="{EB9C7FA7-F331-493B-ABB1-930FF12CD44C}" destId="{668430FB-FF58-4399-A211-AE603A6BBB8C}" srcOrd="1" destOrd="0" presId="urn:microsoft.com/office/officeart/2008/layout/HorizontalMultiLevelHierarchy"/>
    <dgm:cxn modelId="{A79938B2-0E5F-44A9-B798-A16B0D27F4CD}" type="presParOf" srcId="{668430FB-FF58-4399-A211-AE603A6BBB8C}" destId="{16C24A83-3F00-4ACD-9AE9-2242ABE91265}" srcOrd="0" destOrd="0" presId="urn:microsoft.com/office/officeart/2008/layout/HorizontalMultiLevelHierarchy"/>
    <dgm:cxn modelId="{07E9D049-5824-4488-828A-93DC2D741A21}" type="presParOf" srcId="{16C24A83-3F00-4ACD-9AE9-2242ABE91265}" destId="{B14D1C19-79BC-4F3B-8253-B37CE386793F}" srcOrd="0" destOrd="0" presId="urn:microsoft.com/office/officeart/2008/layout/HorizontalMultiLevelHierarchy"/>
    <dgm:cxn modelId="{D136F07E-BF04-4FC3-9AAB-44DBFBB7402F}" type="presParOf" srcId="{668430FB-FF58-4399-A211-AE603A6BBB8C}" destId="{D9EAB7F4-64F8-4E90-A6B6-F5A47716CFE3}" srcOrd="1" destOrd="0" presId="urn:microsoft.com/office/officeart/2008/layout/HorizontalMultiLevelHierarchy"/>
    <dgm:cxn modelId="{EA5F56EC-85BE-4ED7-9EC0-9D5E23ABB011}" type="presParOf" srcId="{D9EAB7F4-64F8-4E90-A6B6-F5A47716CFE3}" destId="{97D5E2D4-5ED4-4787-823D-7B5FA1A81B6D}" srcOrd="0" destOrd="0" presId="urn:microsoft.com/office/officeart/2008/layout/HorizontalMultiLevelHierarchy"/>
    <dgm:cxn modelId="{C369E1FE-FD70-4B1E-9993-CA395865D229}" type="presParOf" srcId="{D9EAB7F4-64F8-4E90-A6B6-F5A47716CFE3}" destId="{C9EF9023-14FD-4D69-9391-833DDAB2EF4B}" srcOrd="1" destOrd="0" presId="urn:microsoft.com/office/officeart/2008/layout/HorizontalMultiLevelHierarchy"/>
    <dgm:cxn modelId="{86784F6F-39C5-4162-ACD6-C78B45360916}" type="presParOf" srcId="{D70EFA5B-1183-489A-8E7E-D0260A917754}" destId="{9E75A72E-9703-46B9-BB0E-201CCA29BFF1}" srcOrd="2" destOrd="0" presId="urn:microsoft.com/office/officeart/2008/layout/HorizontalMultiLevelHierarchy"/>
    <dgm:cxn modelId="{43B8DD80-50DF-483F-B0E3-B2A287F981B6}" type="presParOf" srcId="{9E75A72E-9703-46B9-BB0E-201CCA29BFF1}" destId="{50081E27-52E2-472F-93C4-E9C19611C9DF}" srcOrd="0" destOrd="0" presId="urn:microsoft.com/office/officeart/2008/layout/HorizontalMultiLevelHierarchy"/>
    <dgm:cxn modelId="{6E904D60-59AD-409C-8DE0-1D360F9D0C50}" type="presParOf" srcId="{D70EFA5B-1183-489A-8E7E-D0260A917754}" destId="{D4981251-F4B9-489F-BA3B-8782108A5CFA}" srcOrd="3" destOrd="0" presId="urn:microsoft.com/office/officeart/2008/layout/HorizontalMultiLevelHierarchy"/>
    <dgm:cxn modelId="{CC9A9F42-D822-404A-A6DD-2F9E2AA9601A}" type="presParOf" srcId="{D4981251-F4B9-489F-BA3B-8782108A5CFA}" destId="{D2035442-E900-4428-9BB2-3A6A6379AFBE}" srcOrd="0" destOrd="0" presId="urn:microsoft.com/office/officeart/2008/layout/HorizontalMultiLevelHierarchy"/>
    <dgm:cxn modelId="{3EAD191B-16A6-4809-A0B0-928F200E20A9}" type="presParOf" srcId="{D4981251-F4B9-489F-BA3B-8782108A5CFA}" destId="{C3FE595B-9111-474D-8E92-450331F3B220}" srcOrd="1" destOrd="0" presId="urn:microsoft.com/office/officeart/2008/layout/HorizontalMultiLevelHierarchy"/>
    <dgm:cxn modelId="{7623D016-61B9-4E1D-8A37-712FA05BEF7A}" type="presParOf" srcId="{C3FE595B-9111-474D-8E92-450331F3B220}" destId="{22C324F1-7267-435E-9CAD-A27B554932B8}" srcOrd="0" destOrd="0" presId="urn:microsoft.com/office/officeart/2008/layout/HorizontalMultiLevelHierarchy"/>
    <dgm:cxn modelId="{EDB59A22-D532-4D88-9C01-964A8EF9DB0E}" type="presParOf" srcId="{22C324F1-7267-435E-9CAD-A27B554932B8}" destId="{241B8C1F-AAAE-4B17-9274-2FAE35243C1B}" srcOrd="0" destOrd="0" presId="urn:microsoft.com/office/officeart/2008/layout/HorizontalMultiLevelHierarchy"/>
    <dgm:cxn modelId="{C973ACC6-A089-4356-97C2-A5237917635E}" type="presParOf" srcId="{C3FE595B-9111-474D-8E92-450331F3B220}" destId="{839D2277-5FF0-42FF-951B-5F3437387317}" srcOrd="1" destOrd="0" presId="urn:microsoft.com/office/officeart/2008/layout/HorizontalMultiLevelHierarchy"/>
    <dgm:cxn modelId="{8D3BC806-AA15-4E60-B21C-F8799173E363}" type="presParOf" srcId="{839D2277-5FF0-42FF-951B-5F3437387317}" destId="{2C28CAA1-F87B-4AE5-9358-65851C7E8108}" srcOrd="0" destOrd="0" presId="urn:microsoft.com/office/officeart/2008/layout/HorizontalMultiLevelHierarchy"/>
    <dgm:cxn modelId="{98CC1F24-AC76-4C3D-A14C-5BDA468E934F}" type="presParOf" srcId="{839D2277-5FF0-42FF-951B-5F3437387317}" destId="{120D303C-1077-4CF3-B208-3ABE0551C39B}" srcOrd="1" destOrd="0" presId="urn:microsoft.com/office/officeart/2008/layout/HorizontalMultiLevelHierarchy"/>
    <dgm:cxn modelId="{27B6E44D-E0F8-4B97-BBC7-63A74184B573}" type="presParOf" srcId="{D70EFA5B-1183-489A-8E7E-D0260A917754}" destId="{BA3E446B-2B30-4878-B614-6D15DDFF3B4F}" srcOrd="4" destOrd="0" presId="urn:microsoft.com/office/officeart/2008/layout/HorizontalMultiLevelHierarchy"/>
    <dgm:cxn modelId="{E9FC5957-8FEA-4CCB-B6D6-C5152BA574F4}" type="presParOf" srcId="{BA3E446B-2B30-4878-B614-6D15DDFF3B4F}" destId="{CEA26C3D-25BC-49DF-85EF-A7232AF23B48}" srcOrd="0" destOrd="0" presId="urn:microsoft.com/office/officeart/2008/layout/HorizontalMultiLevelHierarchy"/>
    <dgm:cxn modelId="{3F7E6103-A489-4CA1-98F4-028E378DFA2B}" type="presParOf" srcId="{D70EFA5B-1183-489A-8E7E-D0260A917754}" destId="{5D81526F-C2E9-4689-845E-126755F6884C}" srcOrd="5" destOrd="0" presId="urn:microsoft.com/office/officeart/2008/layout/HorizontalMultiLevelHierarchy"/>
    <dgm:cxn modelId="{ED088B5A-57D1-401B-ABC7-599474FA3732}" type="presParOf" srcId="{5D81526F-C2E9-4689-845E-126755F6884C}" destId="{411F17F4-24CD-4287-8D25-D240AC468869}" srcOrd="0" destOrd="0" presId="urn:microsoft.com/office/officeart/2008/layout/HorizontalMultiLevelHierarchy"/>
    <dgm:cxn modelId="{FE98D0DD-03E0-4335-B7D9-F59DE2B1CD19}" type="presParOf" srcId="{5D81526F-C2E9-4689-845E-126755F6884C}" destId="{8C15ADA7-55E4-40FC-A375-ACEDF204763E}" srcOrd="1" destOrd="0" presId="urn:microsoft.com/office/officeart/2008/layout/HorizontalMultiLevelHierarchy"/>
    <dgm:cxn modelId="{DD039147-7DAE-491D-AF59-D42F2F4BCC4E}" type="presParOf" srcId="{8C15ADA7-55E4-40FC-A375-ACEDF204763E}" destId="{72BDB9B1-51B4-4115-AF1F-6ACF53A88B6A}" srcOrd="0" destOrd="0" presId="urn:microsoft.com/office/officeart/2008/layout/HorizontalMultiLevelHierarchy"/>
    <dgm:cxn modelId="{A71B736B-CB42-42EA-A828-F86D6BE17EF9}" type="presParOf" srcId="{72BDB9B1-51B4-4115-AF1F-6ACF53A88B6A}" destId="{0D4656E6-E5B4-4BA8-89E1-8B45FCF99538}" srcOrd="0" destOrd="0" presId="urn:microsoft.com/office/officeart/2008/layout/HorizontalMultiLevelHierarchy"/>
    <dgm:cxn modelId="{A40D2859-E280-4E22-837E-754668D21F5F}" type="presParOf" srcId="{8C15ADA7-55E4-40FC-A375-ACEDF204763E}" destId="{B677DFD1-FFE4-4EA5-B058-8FE207B2DCA5}" srcOrd="1" destOrd="0" presId="urn:microsoft.com/office/officeart/2008/layout/HorizontalMultiLevelHierarchy"/>
    <dgm:cxn modelId="{0DF77E59-2561-4733-8B78-667A636C5A43}" type="presParOf" srcId="{B677DFD1-FFE4-4EA5-B058-8FE207B2DCA5}" destId="{98C44CBA-8179-4302-8AEF-5755D3BE4920}" srcOrd="0" destOrd="0" presId="urn:microsoft.com/office/officeart/2008/layout/HorizontalMultiLevelHierarchy"/>
    <dgm:cxn modelId="{B6306263-43DE-488B-82CD-386E92A45360}" type="presParOf" srcId="{B677DFD1-FFE4-4EA5-B058-8FE207B2DCA5}" destId="{B6491A48-B0B5-40CE-ACB5-4785FE21507B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81E9F30-FB5C-46C5-A16F-0CB60CF8F4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D9324F-7638-45FB-849F-84B1867BB953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01</a:t>
          </a:r>
        </a:p>
      </dgm:t>
    </dgm:pt>
    <dgm:pt modelId="{A0F131DF-90B2-431E-A006-2F5420CEA070}" type="parTrans" cxnId="{E042313F-CF85-4E19-B258-AE9A3FF8673A}">
      <dgm:prSet/>
      <dgm:spPr/>
      <dgm:t>
        <a:bodyPr/>
        <a:lstStyle/>
        <a:p>
          <a:endParaRPr lang="it-IT"/>
        </a:p>
      </dgm:t>
    </dgm:pt>
    <dgm:pt modelId="{9F87AF5D-583F-4448-952B-958281EC17C1}" type="sibTrans" cxnId="{E042313F-CF85-4E19-B258-AE9A3FF8673A}">
      <dgm:prSet/>
      <dgm:spPr/>
      <dgm:t>
        <a:bodyPr/>
        <a:lstStyle/>
        <a:p>
          <a:endParaRPr lang="it-IT"/>
        </a:p>
      </dgm:t>
    </dgm:pt>
    <dgm:pt modelId="{BC34B822-D509-472F-8990-0845BA0E775F}">
      <dgm:prSet phldrT="[Testo]"/>
      <dgm:spPr>
        <a:solidFill>
          <a:srgbClr val="FFD200"/>
        </a:solidFill>
      </dgm:spPr>
      <dgm:t>
        <a:bodyPr/>
        <a:lstStyle/>
        <a:p>
          <a:r>
            <a:rPr lang="it-IT" dirty="0">
              <a:solidFill>
                <a:srgbClr val="1C5F4A"/>
              </a:solidFill>
              <a:latin typeface="Futura BT" panose="020B0702020204020204" pitchFamily="34" charset="0"/>
            </a:rPr>
            <a:t>02</a:t>
          </a:r>
        </a:p>
      </dgm:t>
    </dgm:pt>
    <dgm:pt modelId="{08CDCE6F-8617-4477-9D1A-ADAD28F85132}" type="parTrans" cxnId="{5DB744A7-F0F8-4AA1-978A-480B7AAA13F6}">
      <dgm:prSet/>
      <dgm:spPr/>
      <dgm:t>
        <a:bodyPr/>
        <a:lstStyle/>
        <a:p>
          <a:endParaRPr lang="it-IT"/>
        </a:p>
      </dgm:t>
    </dgm:pt>
    <dgm:pt modelId="{56F5434F-3DD3-4F46-889D-BCB081322006}" type="sibTrans" cxnId="{5DB744A7-F0F8-4AA1-978A-480B7AAA13F6}">
      <dgm:prSet/>
      <dgm:spPr/>
      <dgm:t>
        <a:bodyPr/>
        <a:lstStyle/>
        <a:p>
          <a:endParaRPr lang="it-IT"/>
        </a:p>
      </dgm:t>
    </dgm:pt>
    <dgm:pt modelId="{14A631E6-9CD8-4B6F-AB83-BD282E019B2D}">
      <dgm:prSet phldrT="[Testo]"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03</a:t>
          </a:r>
        </a:p>
      </dgm:t>
    </dgm:pt>
    <dgm:pt modelId="{DF499AC1-F1FD-479F-B6CE-FA2277378492}" type="parTrans" cxnId="{D13E4030-9CCB-4DF7-AE6C-A8A35E28F3E0}">
      <dgm:prSet/>
      <dgm:spPr/>
      <dgm:t>
        <a:bodyPr/>
        <a:lstStyle/>
        <a:p>
          <a:endParaRPr lang="it-IT"/>
        </a:p>
      </dgm:t>
    </dgm:pt>
    <dgm:pt modelId="{67951029-983C-458D-A44D-A8F7141B0CB3}" type="sibTrans" cxnId="{D13E4030-9CCB-4DF7-AE6C-A8A35E28F3E0}">
      <dgm:prSet/>
      <dgm:spPr/>
      <dgm:t>
        <a:bodyPr/>
        <a:lstStyle/>
        <a:p>
          <a:endParaRPr lang="it-IT"/>
        </a:p>
      </dgm:t>
    </dgm:pt>
    <dgm:pt modelId="{F269E2C2-AC0F-4101-8C38-1CDC84AB7A0C}">
      <dgm:prSet/>
      <dgm:spPr>
        <a:solidFill>
          <a:srgbClr val="1C5F4A"/>
        </a:solidFill>
      </dgm:spPr>
      <dgm:t>
        <a:bodyPr/>
        <a:lstStyle/>
        <a:p>
          <a:r>
            <a:rPr lang="it-IT" dirty="0">
              <a:latin typeface="Futura BT" panose="020B0702020204020204" pitchFamily="34" charset="0"/>
            </a:rPr>
            <a:t>04</a:t>
          </a:r>
        </a:p>
      </dgm:t>
    </dgm:pt>
    <dgm:pt modelId="{2A99919C-EF76-427F-BF57-756B8756B8A6}" type="parTrans" cxnId="{2D563143-8922-411C-B923-BE81377DD48A}">
      <dgm:prSet/>
      <dgm:spPr/>
      <dgm:t>
        <a:bodyPr/>
        <a:lstStyle/>
        <a:p>
          <a:endParaRPr lang="it-IT"/>
        </a:p>
      </dgm:t>
    </dgm:pt>
    <dgm:pt modelId="{47EFABC7-7EBB-42D1-B102-7BFBD16DC380}" type="sibTrans" cxnId="{2D563143-8922-411C-B923-BE81377DD48A}">
      <dgm:prSet/>
      <dgm:spPr/>
      <dgm:t>
        <a:bodyPr/>
        <a:lstStyle/>
        <a:p>
          <a:endParaRPr lang="it-IT"/>
        </a:p>
      </dgm:t>
    </dgm:pt>
    <dgm:pt modelId="{E9FCE4B4-502D-48E6-A8FA-B26B486CAE96}" type="pres">
      <dgm:prSet presAssocID="{081E9F30-FB5C-46C5-A16F-0CB60CF8F4B6}" presName="Name0" presStyleCnt="0">
        <dgm:presLayoutVars>
          <dgm:dir/>
          <dgm:resizeHandles val="exact"/>
        </dgm:presLayoutVars>
      </dgm:prSet>
      <dgm:spPr/>
    </dgm:pt>
    <dgm:pt modelId="{AA8996E8-CB52-437E-867C-B4901626E5A3}" type="pres">
      <dgm:prSet presAssocID="{97D9324F-7638-45FB-849F-84B1867BB953}" presName="parTxOnly" presStyleLbl="node1" presStyleIdx="0" presStyleCnt="4" custLinFactNeighborX="-10910" custLinFactNeighborY="67494">
        <dgm:presLayoutVars>
          <dgm:bulletEnabled val="1"/>
        </dgm:presLayoutVars>
      </dgm:prSet>
      <dgm:spPr/>
    </dgm:pt>
    <dgm:pt modelId="{8E257680-DFA6-460F-833C-2BD1D7951F03}" type="pres">
      <dgm:prSet presAssocID="{9F87AF5D-583F-4448-952B-958281EC17C1}" presName="parSpace" presStyleCnt="0"/>
      <dgm:spPr/>
    </dgm:pt>
    <dgm:pt modelId="{14DDEA5E-E6FE-4DF5-9E58-60EF13A16EC5}" type="pres">
      <dgm:prSet presAssocID="{BC34B822-D509-472F-8990-0845BA0E775F}" presName="parTxOnly" presStyleLbl="node1" presStyleIdx="1" presStyleCnt="4" custLinFactNeighborY="0">
        <dgm:presLayoutVars>
          <dgm:bulletEnabled val="1"/>
        </dgm:presLayoutVars>
      </dgm:prSet>
      <dgm:spPr/>
    </dgm:pt>
    <dgm:pt modelId="{BF7769C7-1C96-4025-BE73-5ECD20ED6D18}" type="pres">
      <dgm:prSet presAssocID="{56F5434F-3DD3-4F46-889D-BCB081322006}" presName="parSpace" presStyleCnt="0"/>
      <dgm:spPr/>
    </dgm:pt>
    <dgm:pt modelId="{3BFE8894-43DB-48B8-A1BC-C2BCCA9DA46C}" type="pres">
      <dgm:prSet presAssocID="{14A631E6-9CD8-4B6F-AB83-BD282E019B2D}" presName="parTxOnly" presStyleLbl="node1" presStyleIdx="2" presStyleCnt="4" custLinFactNeighborY="97492">
        <dgm:presLayoutVars>
          <dgm:bulletEnabled val="1"/>
        </dgm:presLayoutVars>
      </dgm:prSet>
      <dgm:spPr/>
    </dgm:pt>
    <dgm:pt modelId="{5A754BEE-B822-4B46-AD8D-4DAD9B735AF0}" type="pres">
      <dgm:prSet presAssocID="{67951029-983C-458D-A44D-A8F7141B0CB3}" presName="parSpace" presStyleCnt="0"/>
      <dgm:spPr/>
    </dgm:pt>
    <dgm:pt modelId="{342308E9-6FDA-4DC7-9174-BAAA0C7439ED}" type="pres">
      <dgm:prSet presAssocID="{F269E2C2-AC0F-4101-8C38-1CDC84AB7A0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E4030-9CCB-4DF7-AE6C-A8A35E28F3E0}" srcId="{081E9F30-FB5C-46C5-A16F-0CB60CF8F4B6}" destId="{14A631E6-9CD8-4B6F-AB83-BD282E019B2D}" srcOrd="2" destOrd="0" parTransId="{DF499AC1-F1FD-479F-B6CE-FA2277378492}" sibTransId="{67951029-983C-458D-A44D-A8F7141B0CB3}"/>
    <dgm:cxn modelId="{86943737-651F-4FE7-84A5-BC0C3893817D}" type="presOf" srcId="{F269E2C2-AC0F-4101-8C38-1CDC84AB7A0C}" destId="{342308E9-6FDA-4DC7-9174-BAAA0C7439ED}" srcOrd="0" destOrd="0" presId="urn:microsoft.com/office/officeart/2005/8/layout/hChevron3"/>
    <dgm:cxn modelId="{E042313F-CF85-4E19-B258-AE9A3FF8673A}" srcId="{081E9F30-FB5C-46C5-A16F-0CB60CF8F4B6}" destId="{97D9324F-7638-45FB-849F-84B1867BB953}" srcOrd="0" destOrd="0" parTransId="{A0F131DF-90B2-431E-A006-2F5420CEA070}" sibTransId="{9F87AF5D-583F-4448-952B-958281EC17C1}"/>
    <dgm:cxn modelId="{3EFEF642-5D2D-4DDD-92DC-164111427C83}" type="presOf" srcId="{14A631E6-9CD8-4B6F-AB83-BD282E019B2D}" destId="{3BFE8894-43DB-48B8-A1BC-C2BCCA9DA46C}" srcOrd="0" destOrd="0" presId="urn:microsoft.com/office/officeart/2005/8/layout/hChevron3"/>
    <dgm:cxn modelId="{2D563143-8922-411C-B923-BE81377DD48A}" srcId="{081E9F30-FB5C-46C5-A16F-0CB60CF8F4B6}" destId="{F269E2C2-AC0F-4101-8C38-1CDC84AB7A0C}" srcOrd="3" destOrd="0" parTransId="{2A99919C-EF76-427F-BF57-756B8756B8A6}" sibTransId="{47EFABC7-7EBB-42D1-B102-7BFBD16DC380}"/>
    <dgm:cxn modelId="{5DB744A7-F0F8-4AA1-978A-480B7AAA13F6}" srcId="{081E9F30-FB5C-46C5-A16F-0CB60CF8F4B6}" destId="{BC34B822-D509-472F-8990-0845BA0E775F}" srcOrd="1" destOrd="0" parTransId="{08CDCE6F-8617-4477-9D1A-ADAD28F85132}" sibTransId="{56F5434F-3DD3-4F46-889D-BCB081322006}"/>
    <dgm:cxn modelId="{9245C6AB-6F46-49A3-9CD4-B929026329FD}" type="presOf" srcId="{97D9324F-7638-45FB-849F-84B1867BB953}" destId="{AA8996E8-CB52-437E-867C-B4901626E5A3}" srcOrd="0" destOrd="0" presId="urn:microsoft.com/office/officeart/2005/8/layout/hChevron3"/>
    <dgm:cxn modelId="{495666D1-6635-46B4-A221-DC240F4C32E2}" type="presOf" srcId="{BC34B822-D509-472F-8990-0845BA0E775F}" destId="{14DDEA5E-E6FE-4DF5-9E58-60EF13A16EC5}" srcOrd="0" destOrd="0" presId="urn:microsoft.com/office/officeart/2005/8/layout/hChevron3"/>
    <dgm:cxn modelId="{EA7119D5-50A7-4A51-A265-DA70C537CD92}" type="presOf" srcId="{081E9F30-FB5C-46C5-A16F-0CB60CF8F4B6}" destId="{E9FCE4B4-502D-48E6-A8FA-B26B486CAE96}" srcOrd="0" destOrd="0" presId="urn:microsoft.com/office/officeart/2005/8/layout/hChevron3"/>
    <dgm:cxn modelId="{8E7F15FE-DBB6-4C61-81B9-97D22BE4CF59}" type="presParOf" srcId="{E9FCE4B4-502D-48E6-A8FA-B26B486CAE96}" destId="{AA8996E8-CB52-437E-867C-B4901626E5A3}" srcOrd="0" destOrd="0" presId="urn:microsoft.com/office/officeart/2005/8/layout/hChevron3"/>
    <dgm:cxn modelId="{D12A9E8D-2256-441B-BA2D-A14A209B7EF0}" type="presParOf" srcId="{E9FCE4B4-502D-48E6-A8FA-B26B486CAE96}" destId="{8E257680-DFA6-460F-833C-2BD1D7951F03}" srcOrd="1" destOrd="0" presId="urn:microsoft.com/office/officeart/2005/8/layout/hChevron3"/>
    <dgm:cxn modelId="{2AEC640C-401C-43B9-8F2A-D48AA8B4D37C}" type="presParOf" srcId="{E9FCE4B4-502D-48E6-A8FA-B26B486CAE96}" destId="{14DDEA5E-E6FE-4DF5-9E58-60EF13A16EC5}" srcOrd="2" destOrd="0" presId="urn:microsoft.com/office/officeart/2005/8/layout/hChevron3"/>
    <dgm:cxn modelId="{F992C78F-002C-4A92-8F07-C961D8086668}" type="presParOf" srcId="{E9FCE4B4-502D-48E6-A8FA-B26B486CAE96}" destId="{BF7769C7-1C96-4025-BE73-5ECD20ED6D18}" srcOrd="3" destOrd="0" presId="urn:microsoft.com/office/officeart/2005/8/layout/hChevron3"/>
    <dgm:cxn modelId="{F85EFC76-2244-4949-92C6-415118A52465}" type="presParOf" srcId="{E9FCE4B4-502D-48E6-A8FA-B26B486CAE96}" destId="{3BFE8894-43DB-48B8-A1BC-C2BCCA9DA46C}" srcOrd="4" destOrd="0" presId="urn:microsoft.com/office/officeart/2005/8/layout/hChevron3"/>
    <dgm:cxn modelId="{66E18C88-2C29-4278-9C46-59AC061C7296}" type="presParOf" srcId="{E9FCE4B4-502D-48E6-A8FA-B26B486CAE96}" destId="{5A754BEE-B822-4B46-AD8D-4DAD9B735AF0}" srcOrd="5" destOrd="0" presId="urn:microsoft.com/office/officeart/2005/8/layout/hChevron3"/>
    <dgm:cxn modelId="{D77AB7A5-4245-4EB0-B186-502FAD2C25F9}" type="presParOf" srcId="{E9FCE4B4-502D-48E6-A8FA-B26B486CAE96}" destId="{342308E9-6FDA-4DC7-9174-BAAA0C7439ED}" srcOrd="6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69EEC3B-0165-4144-9135-7A9AA6FBEE22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531BEB56-FE42-4C38-AE2C-EE0A48F78BAD}">
      <dgm:prSet phldrT="[Testo]" custT="1"/>
      <dgm:spPr>
        <a:solidFill>
          <a:srgbClr val="1C5F4A"/>
        </a:solidFill>
      </dgm:spPr>
      <dgm:t>
        <a:bodyPr/>
        <a:lstStyle/>
        <a:p>
          <a:r>
            <a:rPr lang="it-IT" sz="1000" dirty="0">
              <a:latin typeface="Futura BT" panose="020B0702020204020204" pitchFamily="34" charset="0"/>
            </a:rPr>
            <a:t>Amministrazione</a:t>
          </a:r>
        </a:p>
      </dgm:t>
    </dgm:pt>
    <dgm:pt modelId="{62E9B636-9244-415F-A2B2-B8E4275BAB24}" type="parTrans" cxnId="{F11CCEC9-F4E4-464F-8C32-374EC3438439}">
      <dgm:prSet/>
      <dgm:spPr/>
      <dgm:t>
        <a:bodyPr/>
        <a:lstStyle/>
        <a:p>
          <a:endParaRPr lang="it-IT"/>
        </a:p>
      </dgm:t>
    </dgm:pt>
    <dgm:pt modelId="{C5E7DEB1-014A-43A5-AC8A-1F9631E25F3A}" type="sibTrans" cxnId="{F11CCEC9-F4E4-464F-8C32-374EC3438439}">
      <dgm:prSet/>
      <dgm:spPr/>
      <dgm:t>
        <a:bodyPr/>
        <a:lstStyle/>
        <a:p>
          <a:endParaRPr lang="it-IT"/>
        </a:p>
      </dgm:t>
    </dgm:pt>
    <dgm:pt modelId="{1721F3BE-15F7-4F08-B812-718B9A4EEBA6}">
      <dgm:prSet phldrT="[Testo]"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generale</a:t>
          </a:r>
        </a:p>
      </dgm:t>
    </dgm:pt>
    <dgm:pt modelId="{703B5C3E-976A-4F6E-BC37-D39BBDAC3380}" type="parTrans" cxnId="{239E3769-D234-4DFD-9EFD-95B0E3972ACB}">
      <dgm:prSet/>
      <dgm:spPr>
        <a:solidFill>
          <a:srgbClr val="FFD200"/>
        </a:solidFill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8C4A23BF-8B0C-40F3-97F3-0888C9BE64B0}" type="sibTrans" cxnId="{239E3769-D234-4DFD-9EFD-95B0E3972ACB}">
      <dgm:prSet/>
      <dgm:spPr/>
      <dgm:t>
        <a:bodyPr/>
        <a:lstStyle/>
        <a:p>
          <a:endParaRPr lang="it-IT"/>
        </a:p>
      </dgm:t>
    </dgm:pt>
    <dgm:pt modelId="{EC19318B-5FAB-4378-921E-C42D7B7FF3F0}">
      <dgm:prSet phldrT="[Testo]"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logistica</a:t>
          </a:r>
        </a:p>
      </dgm:t>
    </dgm:pt>
    <dgm:pt modelId="{9308FDF2-B130-44E9-8B39-4BA70CC3AD92}" type="parTrans" cxnId="{E6D1FFBC-B910-4F4F-9CBC-1BC2289265E0}">
      <dgm:prSet/>
      <dgm:spPr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2CC7B543-5C75-44CE-B3FA-0B059F7372D5}" type="sibTrans" cxnId="{E6D1FFBC-B910-4F4F-9CBC-1BC2289265E0}">
      <dgm:prSet/>
      <dgm:spPr/>
      <dgm:t>
        <a:bodyPr/>
        <a:lstStyle/>
        <a:p>
          <a:endParaRPr lang="it-IT"/>
        </a:p>
      </dgm:t>
    </dgm:pt>
    <dgm:pt modelId="{5CE8EE07-6277-4FF4-8931-C0FF4448E010}">
      <dgm:prSet phldrT="[Testo]"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sviluppo</a:t>
          </a:r>
        </a:p>
      </dgm:t>
    </dgm:pt>
    <dgm:pt modelId="{7DBF6890-8916-4F00-B75A-9680D88646E7}" type="parTrans" cxnId="{03293BA0-72E7-4761-86F4-4A439AA30C25}">
      <dgm:prSet/>
      <dgm:spPr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FFD279B4-87F0-427E-AA19-04C6F700472F}" type="sibTrans" cxnId="{03293BA0-72E7-4761-86F4-4A439AA30C25}">
      <dgm:prSet/>
      <dgm:spPr/>
      <dgm:t>
        <a:bodyPr/>
        <a:lstStyle/>
        <a:p>
          <a:endParaRPr lang="it-IT"/>
        </a:p>
      </dgm:t>
    </dgm:pt>
    <dgm:pt modelId="{5497165E-460D-4299-86A9-1C036B30A687}">
      <dgm:prSet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finanziario</a:t>
          </a:r>
        </a:p>
      </dgm:t>
    </dgm:pt>
    <dgm:pt modelId="{2E0C6EF5-57D7-46E9-A3E1-B0F654A3D0EA}" type="parTrans" cxnId="{355D52F6-A25E-49A6-A2E7-28C301F81022}">
      <dgm:prSet/>
      <dgm:spPr>
        <a:solidFill>
          <a:srgbClr val="FFD200"/>
        </a:solidFill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300F6797-451F-47A5-8F6C-C4EEABFDE956}" type="sibTrans" cxnId="{355D52F6-A25E-49A6-A2E7-28C301F81022}">
      <dgm:prSet/>
      <dgm:spPr/>
      <dgm:t>
        <a:bodyPr/>
        <a:lstStyle/>
        <a:p>
          <a:endParaRPr lang="it-IT"/>
        </a:p>
      </dgm:t>
    </dgm:pt>
    <dgm:pt modelId="{9B04BB70-7E18-4F28-A94D-01E1B32057A6}">
      <dgm:prSet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Responsabile risorse umane</a:t>
          </a:r>
        </a:p>
      </dgm:t>
    </dgm:pt>
    <dgm:pt modelId="{003CC2DF-76AD-49C4-8013-FB220A89DCDC}" type="parTrans" cxnId="{2CEBF6AE-F8F6-4D19-A16B-424CE34C25A6}">
      <dgm:prSet/>
      <dgm:spPr>
        <a:solidFill>
          <a:srgbClr val="FFD200"/>
        </a:solidFill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9EDAE97A-3AEA-4AC4-9DA7-7023657AE066}" type="sibTrans" cxnId="{2CEBF6AE-F8F6-4D19-A16B-424CE34C25A6}">
      <dgm:prSet/>
      <dgm:spPr/>
      <dgm:t>
        <a:bodyPr/>
        <a:lstStyle/>
        <a:p>
          <a:endParaRPr lang="it-IT"/>
        </a:p>
      </dgm:t>
    </dgm:pt>
    <dgm:pt modelId="{459B878A-76AC-45DF-9893-84F28E54CB84}">
      <dgm:prSet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</a:t>
          </a:r>
          <a:r>
            <a:rPr lang="it-IT" sz="800" dirty="0" err="1">
              <a:latin typeface="Futura BT" panose="020B0702020204020204" pitchFamily="34" charset="0"/>
            </a:rPr>
            <a:t>quality</a:t>
          </a:r>
          <a:r>
            <a:rPr lang="it-IT" sz="800" dirty="0">
              <a:latin typeface="Futura BT" panose="020B0702020204020204" pitchFamily="34" charset="0"/>
            </a:rPr>
            <a:t> </a:t>
          </a:r>
          <a:r>
            <a:rPr lang="it-IT" sz="800" dirty="0" err="1">
              <a:latin typeface="Futura BT" panose="020B0702020204020204" pitchFamily="34" charset="0"/>
            </a:rPr>
            <a:t>assurance</a:t>
          </a:r>
          <a:endParaRPr lang="it-IT" sz="800" dirty="0">
            <a:latin typeface="Futura BT" panose="020B0702020204020204" pitchFamily="34" charset="0"/>
          </a:endParaRPr>
        </a:p>
      </dgm:t>
    </dgm:pt>
    <dgm:pt modelId="{4DC3ECC3-3059-4A20-B76E-517388259127}" type="parTrans" cxnId="{C4F3596A-2797-451C-BD47-B5D27B1CB144}">
      <dgm:prSet/>
      <dgm:spPr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E7F0D072-6F28-4A3A-8923-A0F9D5A718B8}" type="sibTrans" cxnId="{C4F3596A-2797-451C-BD47-B5D27B1CB144}">
      <dgm:prSet/>
      <dgm:spPr/>
      <dgm:t>
        <a:bodyPr/>
        <a:lstStyle/>
        <a:p>
          <a:endParaRPr lang="it-IT"/>
        </a:p>
      </dgm:t>
    </dgm:pt>
    <dgm:pt modelId="{846C9FAF-6859-48EB-A016-EC63B895B99A}">
      <dgm:prSet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commerciale</a:t>
          </a:r>
        </a:p>
      </dgm:t>
    </dgm:pt>
    <dgm:pt modelId="{43B054A5-5249-4B92-85BB-0E3C6E8CD4B4}" type="parTrans" cxnId="{1D37E20C-D78F-4FD5-907B-7CBA08D88096}">
      <dgm:prSet/>
      <dgm:spPr>
        <a:solidFill>
          <a:srgbClr val="FFD200"/>
        </a:solidFill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515BEE42-4C5F-475F-818F-42EEBBBAC054}" type="sibTrans" cxnId="{1D37E20C-D78F-4FD5-907B-7CBA08D88096}">
      <dgm:prSet/>
      <dgm:spPr/>
      <dgm:t>
        <a:bodyPr/>
        <a:lstStyle/>
        <a:p>
          <a:endParaRPr lang="it-IT"/>
        </a:p>
      </dgm:t>
    </dgm:pt>
    <dgm:pt modelId="{48FB7C08-EE49-474F-849F-7BE511FB3C0D}">
      <dgm:prSet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servizi </a:t>
          </a:r>
          <a:r>
            <a:rPr lang="it-IT" sz="800" dirty="0" err="1">
              <a:latin typeface="Futura BT" panose="020B0702020204020204" pitchFamily="34" charset="0"/>
            </a:rPr>
            <a:t>Cuorebio</a:t>
          </a:r>
          <a:endParaRPr lang="it-IT" sz="800" dirty="0">
            <a:latin typeface="Futura BT" panose="020B0702020204020204" pitchFamily="34" charset="0"/>
          </a:endParaRPr>
        </a:p>
      </dgm:t>
    </dgm:pt>
    <dgm:pt modelId="{79D710C6-975D-4BA3-AD6D-CA9451158102}" type="parTrans" cxnId="{2D11F5D3-230C-4959-9380-61956B351AC9}">
      <dgm:prSet/>
      <dgm:spPr>
        <a:solidFill>
          <a:srgbClr val="FFD200"/>
        </a:solidFill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FBA5C64E-29E0-472C-8CF6-5E1450EF077D}" type="sibTrans" cxnId="{2D11F5D3-230C-4959-9380-61956B351AC9}">
      <dgm:prSet/>
      <dgm:spPr/>
      <dgm:t>
        <a:bodyPr/>
        <a:lstStyle/>
        <a:p>
          <a:endParaRPr lang="it-IT"/>
        </a:p>
      </dgm:t>
    </dgm:pt>
    <dgm:pt modelId="{F46664E4-76F8-4D77-A0A7-8815A0375C46}">
      <dgm:prSet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progetto </a:t>
          </a:r>
          <a:r>
            <a:rPr lang="it-IT" sz="800" dirty="0" err="1">
              <a:latin typeface="Futura BT" panose="020B0702020204020204" pitchFamily="34" charset="0"/>
            </a:rPr>
            <a:t>Naturasì</a:t>
          </a:r>
          <a:endParaRPr lang="it-IT" sz="800" dirty="0">
            <a:latin typeface="Futura BT" panose="020B0702020204020204" pitchFamily="34" charset="0"/>
          </a:endParaRPr>
        </a:p>
      </dgm:t>
    </dgm:pt>
    <dgm:pt modelId="{EDFA41CE-C6A0-43D5-AD18-EDCE49C31D61}" type="parTrans" cxnId="{F4F52369-FF8D-419C-9216-C48EC05A4516}">
      <dgm:prSet/>
      <dgm:spPr>
        <a:solidFill>
          <a:srgbClr val="FFD200"/>
        </a:solidFill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25B12DC6-3EA6-407A-BBB9-41C027745B7A}" type="sibTrans" cxnId="{F4F52369-FF8D-419C-9216-C48EC05A4516}">
      <dgm:prSet/>
      <dgm:spPr/>
      <dgm:t>
        <a:bodyPr/>
        <a:lstStyle/>
        <a:p>
          <a:endParaRPr lang="it-IT"/>
        </a:p>
      </dgm:t>
    </dgm:pt>
    <dgm:pt modelId="{7E383E2C-2C54-4E03-BE60-5EE515A191CA}">
      <dgm:prSet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vendite</a:t>
          </a:r>
        </a:p>
      </dgm:t>
    </dgm:pt>
    <dgm:pt modelId="{1186C0B2-1BD8-435B-BEE7-5E98194811BF}" type="parTrans" cxnId="{A5917EA5-6189-4100-9E25-C730C8039BBD}">
      <dgm:prSet/>
      <dgm:spPr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3D7936A6-2873-43E5-8A81-E06C9F4100F0}" type="sibTrans" cxnId="{A5917EA5-6189-4100-9E25-C730C8039BBD}">
      <dgm:prSet/>
      <dgm:spPr/>
      <dgm:t>
        <a:bodyPr/>
        <a:lstStyle/>
        <a:p>
          <a:endParaRPr lang="it-IT"/>
        </a:p>
      </dgm:t>
    </dgm:pt>
    <dgm:pt modelId="{A8B43E33-E61E-41D5-A0B6-379681853804}">
      <dgm:prSet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marketing</a:t>
          </a:r>
        </a:p>
      </dgm:t>
    </dgm:pt>
    <dgm:pt modelId="{D8A9BB1B-E7E5-4F6C-8319-F9318B43DA97}" type="sibTrans" cxnId="{B19C3E9B-5E02-4546-94AF-B4350794520B}">
      <dgm:prSet/>
      <dgm:spPr/>
      <dgm:t>
        <a:bodyPr/>
        <a:lstStyle/>
        <a:p>
          <a:endParaRPr lang="it-IT"/>
        </a:p>
      </dgm:t>
    </dgm:pt>
    <dgm:pt modelId="{73CFF8E9-A5E9-4F61-9F83-688BC755E324}" type="parTrans" cxnId="{B19C3E9B-5E02-4546-94AF-B4350794520B}">
      <dgm:prSet/>
      <dgm:spPr>
        <a:solidFill>
          <a:schemeClr val="tx1"/>
        </a:solidFill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1B8BF088-CEBA-4079-AD61-A0A4956EC1E1}">
      <dgm:prSet custT="1"/>
      <dgm:spPr>
        <a:solidFill>
          <a:srgbClr val="1C5F4A"/>
        </a:solidFill>
      </dgm:spPr>
      <dgm:t>
        <a:bodyPr/>
        <a:lstStyle/>
        <a:p>
          <a:r>
            <a:rPr lang="it-IT" sz="800" dirty="0">
              <a:latin typeface="Futura BT" panose="020B0702020204020204" pitchFamily="34" charset="0"/>
            </a:rPr>
            <a:t>Direttore acquisti</a:t>
          </a:r>
        </a:p>
      </dgm:t>
    </dgm:pt>
    <dgm:pt modelId="{BADCD4FA-45BA-4605-B3C2-77DAA3A62611}" type="sibTrans" cxnId="{4BE39B64-765B-49DF-9CA0-BFB277954F18}">
      <dgm:prSet/>
      <dgm:spPr/>
      <dgm:t>
        <a:bodyPr/>
        <a:lstStyle/>
        <a:p>
          <a:endParaRPr lang="it-IT"/>
        </a:p>
      </dgm:t>
    </dgm:pt>
    <dgm:pt modelId="{C7FE6BD3-69E9-4C97-B5F2-21FFD6DA6061}" type="parTrans" cxnId="{4BE39B64-765B-49DF-9CA0-BFB277954F18}">
      <dgm:prSet/>
      <dgm:spPr>
        <a:ln>
          <a:solidFill>
            <a:srgbClr val="FFD200"/>
          </a:solidFill>
        </a:ln>
      </dgm:spPr>
      <dgm:t>
        <a:bodyPr/>
        <a:lstStyle/>
        <a:p>
          <a:endParaRPr lang="it-IT"/>
        </a:p>
      </dgm:t>
    </dgm:pt>
    <dgm:pt modelId="{9E6E752D-DEDF-417E-8628-DF5C969BF9DC}" type="pres">
      <dgm:prSet presAssocID="{D69EEC3B-0165-4144-9135-7A9AA6FBEE22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0A66AAA-539E-4B3B-972A-6B29A254C71A}" type="pres">
      <dgm:prSet presAssocID="{D69EEC3B-0165-4144-9135-7A9AA6FBEE22}" presName="hierFlow" presStyleCnt="0"/>
      <dgm:spPr/>
    </dgm:pt>
    <dgm:pt modelId="{8A329E62-06D1-4763-B9E5-A16AEBBC6F29}" type="pres">
      <dgm:prSet presAssocID="{D69EEC3B-0165-4144-9135-7A9AA6FBEE22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9D8EB582-60D4-4692-AA7A-4364FAC3C1FE}" type="pres">
      <dgm:prSet presAssocID="{531BEB56-FE42-4C38-AE2C-EE0A48F78BAD}" presName="Name14" presStyleCnt="0"/>
      <dgm:spPr/>
    </dgm:pt>
    <dgm:pt modelId="{8FD48724-0809-4CB5-B216-E8E223CA1B2B}" type="pres">
      <dgm:prSet presAssocID="{531BEB56-FE42-4C38-AE2C-EE0A48F78BAD}" presName="level1Shape" presStyleLbl="node0" presStyleIdx="0" presStyleCnt="1" custScaleY="73019" custLinFactNeighborX="-65000" custLinFactNeighborY="-6153">
        <dgm:presLayoutVars>
          <dgm:chPref val="3"/>
        </dgm:presLayoutVars>
      </dgm:prSet>
      <dgm:spPr>
        <a:prstGeom prst="rect">
          <a:avLst/>
        </a:prstGeom>
      </dgm:spPr>
    </dgm:pt>
    <dgm:pt modelId="{2932EE05-6562-4541-992E-26FC4A8218E7}" type="pres">
      <dgm:prSet presAssocID="{531BEB56-FE42-4C38-AE2C-EE0A48F78BAD}" presName="hierChild2" presStyleCnt="0"/>
      <dgm:spPr/>
    </dgm:pt>
    <dgm:pt modelId="{64EF95B0-F96F-4EA1-9B32-A92E87BCA995}" type="pres">
      <dgm:prSet presAssocID="{703B5C3E-976A-4F6E-BC37-D39BBDAC3380}" presName="Name19" presStyleLbl="parChTrans1D2" presStyleIdx="0" presStyleCnt="4"/>
      <dgm:spPr/>
    </dgm:pt>
    <dgm:pt modelId="{B587898E-DADD-4F43-8C96-B331E98169B6}" type="pres">
      <dgm:prSet presAssocID="{1721F3BE-15F7-4F08-B812-718B9A4EEBA6}" presName="Name21" presStyleCnt="0"/>
      <dgm:spPr/>
    </dgm:pt>
    <dgm:pt modelId="{7F5131DB-6E0E-43C3-918B-F9EA52EB853A}" type="pres">
      <dgm:prSet presAssocID="{1721F3BE-15F7-4F08-B812-718B9A4EEBA6}" presName="level2Shape" presStyleLbl="node2" presStyleIdx="0" presStyleCnt="4" custScaleY="54764"/>
      <dgm:spPr>
        <a:prstGeom prst="rect">
          <a:avLst/>
        </a:prstGeom>
      </dgm:spPr>
    </dgm:pt>
    <dgm:pt modelId="{C774F053-A7F4-4232-AD78-A8F41CB270A1}" type="pres">
      <dgm:prSet presAssocID="{1721F3BE-15F7-4F08-B812-718B9A4EEBA6}" presName="hierChild3" presStyleCnt="0"/>
      <dgm:spPr/>
    </dgm:pt>
    <dgm:pt modelId="{15A61BD2-1750-440D-BF38-AAB98176775C}" type="pres">
      <dgm:prSet presAssocID="{003CC2DF-76AD-49C4-8013-FB220A89DCDC}" presName="Name19" presStyleLbl="parChTrans1D3" presStyleIdx="0" presStyleCnt="3"/>
      <dgm:spPr/>
    </dgm:pt>
    <dgm:pt modelId="{9A2AB46D-7D29-4D51-8057-CBC2232BAE77}" type="pres">
      <dgm:prSet presAssocID="{9B04BB70-7E18-4F28-A94D-01E1B32057A6}" presName="Name21" presStyleCnt="0"/>
      <dgm:spPr/>
    </dgm:pt>
    <dgm:pt modelId="{BDC08D6D-F654-4CE8-83B7-E4174D34C39E}" type="pres">
      <dgm:prSet presAssocID="{9B04BB70-7E18-4F28-A94D-01E1B32057A6}" presName="level2Shape" presStyleLbl="node3" presStyleIdx="0" presStyleCnt="3" custScaleY="54764"/>
      <dgm:spPr>
        <a:prstGeom prst="rect">
          <a:avLst/>
        </a:prstGeom>
      </dgm:spPr>
    </dgm:pt>
    <dgm:pt modelId="{E4CF7EF7-B5F5-48DD-89AD-0B6AF1081D16}" type="pres">
      <dgm:prSet presAssocID="{9B04BB70-7E18-4F28-A94D-01E1B32057A6}" presName="hierChild3" presStyleCnt="0"/>
      <dgm:spPr/>
    </dgm:pt>
    <dgm:pt modelId="{67897103-2BCF-4DB7-A1CB-23B87714C055}" type="pres">
      <dgm:prSet presAssocID="{4DC3ECC3-3059-4A20-B76E-517388259127}" presName="Name19" presStyleLbl="parChTrans1D3" presStyleIdx="1" presStyleCnt="3"/>
      <dgm:spPr/>
    </dgm:pt>
    <dgm:pt modelId="{E815C277-CE7F-4F37-B024-C39037CAF166}" type="pres">
      <dgm:prSet presAssocID="{459B878A-76AC-45DF-9893-84F28E54CB84}" presName="Name21" presStyleCnt="0"/>
      <dgm:spPr/>
    </dgm:pt>
    <dgm:pt modelId="{C439FCCA-262B-446D-ACA2-73E8C6316E21}" type="pres">
      <dgm:prSet presAssocID="{459B878A-76AC-45DF-9893-84F28E54CB84}" presName="level2Shape" presStyleLbl="node3" presStyleIdx="1" presStyleCnt="3" custScaleY="54764"/>
      <dgm:spPr>
        <a:prstGeom prst="rect">
          <a:avLst/>
        </a:prstGeom>
      </dgm:spPr>
    </dgm:pt>
    <dgm:pt modelId="{F15AE9F1-C201-47EA-A780-F3FBA3FA5774}" type="pres">
      <dgm:prSet presAssocID="{459B878A-76AC-45DF-9893-84F28E54CB84}" presName="hierChild3" presStyleCnt="0"/>
      <dgm:spPr/>
    </dgm:pt>
    <dgm:pt modelId="{FCB413FF-D1D7-454D-AA5E-FB8F616B0DA1}" type="pres">
      <dgm:prSet presAssocID="{43B054A5-5249-4B92-85BB-0E3C6E8CD4B4}" presName="Name19" presStyleLbl="parChTrans1D3" presStyleIdx="2" presStyleCnt="3"/>
      <dgm:spPr/>
    </dgm:pt>
    <dgm:pt modelId="{45BC4403-A238-4EE8-872F-6B062194E3BC}" type="pres">
      <dgm:prSet presAssocID="{846C9FAF-6859-48EB-A016-EC63B895B99A}" presName="Name21" presStyleCnt="0"/>
      <dgm:spPr/>
    </dgm:pt>
    <dgm:pt modelId="{51B38535-C002-4189-96C5-04A39E85CCBD}" type="pres">
      <dgm:prSet presAssocID="{846C9FAF-6859-48EB-A016-EC63B895B99A}" presName="level2Shape" presStyleLbl="node3" presStyleIdx="2" presStyleCnt="3" custScaleY="54764"/>
      <dgm:spPr>
        <a:prstGeom prst="rect">
          <a:avLst/>
        </a:prstGeom>
      </dgm:spPr>
    </dgm:pt>
    <dgm:pt modelId="{6C5B4917-F6D3-4D3D-B8A8-FA076EEF812F}" type="pres">
      <dgm:prSet presAssocID="{846C9FAF-6859-48EB-A016-EC63B895B99A}" presName="hierChild3" presStyleCnt="0"/>
      <dgm:spPr/>
    </dgm:pt>
    <dgm:pt modelId="{3973D6B8-12F5-48AA-82BB-EBD471B465CB}" type="pres">
      <dgm:prSet presAssocID="{79D710C6-975D-4BA3-AD6D-CA9451158102}" presName="Name19" presStyleLbl="parChTrans1D4" presStyleIdx="0" presStyleCnt="5"/>
      <dgm:spPr/>
    </dgm:pt>
    <dgm:pt modelId="{FAC90DCD-857A-444C-B1F3-CB8236D2794A}" type="pres">
      <dgm:prSet presAssocID="{48FB7C08-EE49-474F-849F-7BE511FB3C0D}" presName="Name21" presStyleCnt="0"/>
      <dgm:spPr/>
    </dgm:pt>
    <dgm:pt modelId="{FD5C6519-6BE8-4C13-B6D1-DF204CF4DEB7}" type="pres">
      <dgm:prSet presAssocID="{48FB7C08-EE49-474F-849F-7BE511FB3C0D}" presName="level2Shape" presStyleLbl="node4" presStyleIdx="0" presStyleCnt="5" custScaleY="54764"/>
      <dgm:spPr>
        <a:prstGeom prst="rect">
          <a:avLst/>
        </a:prstGeom>
      </dgm:spPr>
    </dgm:pt>
    <dgm:pt modelId="{8D3F6DB1-5E04-4867-AB4E-8583D7D9BD5E}" type="pres">
      <dgm:prSet presAssocID="{48FB7C08-EE49-474F-849F-7BE511FB3C0D}" presName="hierChild3" presStyleCnt="0"/>
      <dgm:spPr/>
    </dgm:pt>
    <dgm:pt modelId="{82B06C6F-FBE4-4A3E-9D4A-E48D564B04C0}" type="pres">
      <dgm:prSet presAssocID="{EDFA41CE-C6A0-43D5-AD18-EDCE49C31D61}" presName="Name19" presStyleLbl="parChTrans1D4" presStyleIdx="1" presStyleCnt="5"/>
      <dgm:spPr/>
    </dgm:pt>
    <dgm:pt modelId="{CBD60B5D-F30E-4CF8-AEA5-2D48EF259684}" type="pres">
      <dgm:prSet presAssocID="{F46664E4-76F8-4D77-A0A7-8815A0375C46}" presName="Name21" presStyleCnt="0"/>
      <dgm:spPr/>
    </dgm:pt>
    <dgm:pt modelId="{4BFDB433-6ABE-43C9-90E3-F5A0D19E9BD8}" type="pres">
      <dgm:prSet presAssocID="{F46664E4-76F8-4D77-A0A7-8815A0375C46}" presName="level2Shape" presStyleLbl="node4" presStyleIdx="1" presStyleCnt="5" custScaleY="54764"/>
      <dgm:spPr>
        <a:prstGeom prst="rect">
          <a:avLst/>
        </a:prstGeom>
      </dgm:spPr>
    </dgm:pt>
    <dgm:pt modelId="{E9BCA0C8-F373-4470-BC24-2F080D5A39FF}" type="pres">
      <dgm:prSet presAssocID="{F46664E4-76F8-4D77-A0A7-8815A0375C46}" presName="hierChild3" presStyleCnt="0"/>
      <dgm:spPr/>
    </dgm:pt>
    <dgm:pt modelId="{C6CC51ED-1720-4D73-BC34-CBA4835E2A92}" type="pres">
      <dgm:prSet presAssocID="{1186C0B2-1BD8-435B-BEE7-5E98194811BF}" presName="Name19" presStyleLbl="parChTrans1D4" presStyleIdx="2" presStyleCnt="5"/>
      <dgm:spPr/>
    </dgm:pt>
    <dgm:pt modelId="{A9AF8C30-5781-4170-911E-22D3EC3C52B2}" type="pres">
      <dgm:prSet presAssocID="{7E383E2C-2C54-4E03-BE60-5EE515A191CA}" presName="Name21" presStyleCnt="0"/>
      <dgm:spPr/>
    </dgm:pt>
    <dgm:pt modelId="{60E8792D-842A-4691-93BC-4647011D1848}" type="pres">
      <dgm:prSet presAssocID="{7E383E2C-2C54-4E03-BE60-5EE515A191CA}" presName="level2Shape" presStyleLbl="node4" presStyleIdx="2" presStyleCnt="5" custScaleY="54764"/>
      <dgm:spPr>
        <a:prstGeom prst="rect">
          <a:avLst/>
        </a:prstGeom>
      </dgm:spPr>
    </dgm:pt>
    <dgm:pt modelId="{E47E27B2-1901-441B-8209-13299EDAAD08}" type="pres">
      <dgm:prSet presAssocID="{7E383E2C-2C54-4E03-BE60-5EE515A191CA}" presName="hierChild3" presStyleCnt="0"/>
      <dgm:spPr/>
    </dgm:pt>
    <dgm:pt modelId="{DCC546A0-68FA-451D-A95C-FC66479FA7CC}" type="pres">
      <dgm:prSet presAssocID="{C7FE6BD3-69E9-4C97-B5F2-21FFD6DA6061}" presName="Name19" presStyleLbl="parChTrans1D4" presStyleIdx="3" presStyleCnt="5"/>
      <dgm:spPr/>
    </dgm:pt>
    <dgm:pt modelId="{DE74D67C-2FD3-4607-804F-6F07C8AA6E8B}" type="pres">
      <dgm:prSet presAssocID="{1B8BF088-CEBA-4079-AD61-A0A4956EC1E1}" presName="Name21" presStyleCnt="0"/>
      <dgm:spPr/>
    </dgm:pt>
    <dgm:pt modelId="{C00A23CB-6DDD-48F4-9741-E3737EB7A574}" type="pres">
      <dgm:prSet presAssocID="{1B8BF088-CEBA-4079-AD61-A0A4956EC1E1}" presName="level2Shape" presStyleLbl="node4" presStyleIdx="3" presStyleCnt="5" custScaleY="54764"/>
      <dgm:spPr>
        <a:prstGeom prst="rect">
          <a:avLst/>
        </a:prstGeom>
      </dgm:spPr>
    </dgm:pt>
    <dgm:pt modelId="{4566E131-8F2A-4736-A891-7F30010C7F29}" type="pres">
      <dgm:prSet presAssocID="{1B8BF088-CEBA-4079-AD61-A0A4956EC1E1}" presName="hierChild3" presStyleCnt="0"/>
      <dgm:spPr/>
    </dgm:pt>
    <dgm:pt modelId="{5C024423-0B71-4766-BAA8-8121DFCB3939}" type="pres">
      <dgm:prSet presAssocID="{73CFF8E9-A5E9-4F61-9F83-688BC755E324}" presName="Name19" presStyleLbl="parChTrans1D4" presStyleIdx="4" presStyleCnt="5"/>
      <dgm:spPr/>
    </dgm:pt>
    <dgm:pt modelId="{37AE80FC-3EB5-407A-BD46-F4196EA8575F}" type="pres">
      <dgm:prSet presAssocID="{A8B43E33-E61E-41D5-A0B6-379681853804}" presName="Name21" presStyleCnt="0"/>
      <dgm:spPr/>
    </dgm:pt>
    <dgm:pt modelId="{215077D9-DB86-4DA9-8587-90C387400D8D}" type="pres">
      <dgm:prSet presAssocID="{A8B43E33-E61E-41D5-A0B6-379681853804}" presName="level2Shape" presStyleLbl="node4" presStyleIdx="4" presStyleCnt="5" custScaleY="54764"/>
      <dgm:spPr>
        <a:prstGeom prst="rect">
          <a:avLst/>
        </a:prstGeom>
      </dgm:spPr>
    </dgm:pt>
    <dgm:pt modelId="{27C5DFAE-EE3D-47E3-81D5-10A984767601}" type="pres">
      <dgm:prSet presAssocID="{A8B43E33-E61E-41D5-A0B6-379681853804}" presName="hierChild3" presStyleCnt="0"/>
      <dgm:spPr/>
    </dgm:pt>
    <dgm:pt modelId="{50E52A31-7B64-44EC-B825-22DFE7949F5B}" type="pres">
      <dgm:prSet presAssocID="{9308FDF2-B130-44E9-8B39-4BA70CC3AD92}" presName="Name19" presStyleLbl="parChTrans1D2" presStyleIdx="1" presStyleCnt="4"/>
      <dgm:spPr/>
    </dgm:pt>
    <dgm:pt modelId="{D16A7F67-6CCC-4F4A-8CFC-469F84888E83}" type="pres">
      <dgm:prSet presAssocID="{EC19318B-5FAB-4378-921E-C42D7B7FF3F0}" presName="Name21" presStyleCnt="0"/>
      <dgm:spPr/>
    </dgm:pt>
    <dgm:pt modelId="{029BD9DA-608F-4EC9-9133-9C6D6944DEBB}" type="pres">
      <dgm:prSet presAssocID="{EC19318B-5FAB-4378-921E-C42D7B7FF3F0}" presName="level2Shape" presStyleLbl="node2" presStyleIdx="1" presStyleCnt="4" custScaleY="54764"/>
      <dgm:spPr>
        <a:prstGeom prst="rect">
          <a:avLst/>
        </a:prstGeom>
      </dgm:spPr>
    </dgm:pt>
    <dgm:pt modelId="{85867F33-51E4-4B6C-B00F-53F0C21340EF}" type="pres">
      <dgm:prSet presAssocID="{EC19318B-5FAB-4378-921E-C42D7B7FF3F0}" presName="hierChild3" presStyleCnt="0"/>
      <dgm:spPr/>
    </dgm:pt>
    <dgm:pt modelId="{DFBB15DA-D85F-4FC0-BA19-523DBD1C9DA1}" type="pres">
      <dgm:prSet presAssocID="{7DBF6890-8916-4F00-B75A-9680D88646E7}" presName="Name19" presStyleLbl="parChTrans1D2" presStyleIdx="2" presStyleCnt="4"/>
      <dgm:spPr/>
    </dgm:pt>
    <dgm:pt modelId="{560830EB-E76C-4A9F-8F5F-00B1F569CB2F}" type="pres">
      <dgm:prSet presAssocID="{5CE8EE07-6277-4FF4-8931-C0FF4448E010}" presName="Name21" presStyleCnt="0"/>
      <dgm:spPr/>
    </dgm:pt>
    <dgm:pt modelId="{878C3983-0A9E-4890-927A-85C477DA4B3F}" type="pres">
      <dgm:prSet presAssocID="{5CE8EE07-6277-4FF4-8931-C0FF4448E010}" presName="level2Shape" presStyleLbl="node2" presStyleIdx="2" presStyleCnt="4" custScaleY="54764"/>
      <dgm:spPr>
        <a:prstGeom prst="rect">
          <a:avLst/>
        </a:prstGeom>
      </dgm:spPr>
    </dgm:pt>
    <dgm:pt modelId="{3BD50CD4-1229-42AC-B57C-133BBB0BE79C}" type="pres">
      <dgm:prSet presAssocID="{5CE8EE07-6277-4FF4-8931-C0FF4448E010}" presName="hierChild3" presStyleCnt="0"/>
      <dgm:spPr/>
    </dgm:pt>
    <dgm:pt modelId="{D76A05B4-AE8A-4BDB-8AA7-3627952BB722}" type="pres">
      <dgm:prSet presAssocID="{2E0C6EF5-57D7-46E9-A3E1-B0F654A3D0EA}" presName="Name19" presStyleLbl="parChTrans1D2" presStyleIdx="3" presStyleCnt="4"/>
      <dgm:spPr/>
    </dgm:pt>
    <dgm:pt modelId="{230A037E-06D3-418F-8D93-790222AA92AC}" type="pres">
      <dgm:prSet presAssocID="{5497165E-460D-4299-86A9-1C036B30A687}" presName="Name21" presStyleCnt="0"/>
      <dgm:spPr/>
    </dgm:pt>
    <dgm:pt modelId="{AD23CB0C-CEE1-4366-94EF-D8758CEB74D8}" type="pres">
      <dgm:prSet presAssocID="{5497165E-460D-4299-86A9-1C036B30A687}" presName="level2Shape" presStyleLbl="node2" presStyleIdx="3" presStyleCnt="4" custScaleY="54764"/>
      <dgm:spPr>
        <a:prstGeom prst="rect">
          <a:avLst/>
        </a:prstGeom>
      </dgm:spPr>
    </dgm:pt>
    <dgm:pt modelId="{BD66F5E9-5491-45F6-84E1-C1A4F55DD6EC}" type="pres">
      <dgm:prSet presAssocID="{5497165E-460D-4299-86A9-1C036B30A687}" presName="hierChild3" presStyleCnt="0"/>
      <dgm:spPr/>
    </dgm:pt>
    <dgm:pt modelId="{3F10038D-77DC-4F39-A3F4-19A8E478D011}" type="pres">
      <dgm:prSet presAssocID="{D69EEC3B-0165-4144-9135-7A9AA6FBEE22}" presName="bgShapesFlow" presStyleCnt="0"/>
      <dgm:spPr/>
    </dgm:pt>
  </dgm:ptLst>
  <dgm:cxnLst>
    <dgm:cxn modelId="{83781805-9A2E-47C2-9DA3-EC60FE2C771E}" type="presOf" srcId="{1B8BF088-CEBA-4079-AD61-A0A4956EC1E1}" destId="{C00A23CB-6DDD-48F4-9741-E3737EB7A574}" srcOrd="0" destOrd="0" presId="urn:microsoft.com/office/officeart/2005/8/layout/hierarchy6"/>
    <dgm:cxn modelId="{D6500B09-4321-4691-8480-C3A4166F45A7}" type="presOf" srcId="{7E383E2C-2C54-4E03-BE60-5EE515A191CA}" destId="{60E8792D-842A-4691-93BC-4647011D1848}" srcOrd="0" destOrd="0" presId="urn:microsoft.com/office/officeart/2005/8/layout/hierarchy6"/>
    <dgm:cxn modelId="{2DA3CE0C-BBBA-4969-9C8E-5C4DE83E3C6F}" type="presOf" srcId="{2E0C6EF5-57D7-46E9-A3E1-B0F654A3D0EA}" destId="{D76A05B4-AE8A-4BDB-8AA7-3627952BB722}" srcOrd="0" destOrd="0" presId="urn:microsoft.com/office/officeart/2005/8/layout/hierarchy6"/>
    <dgm:cxn modelId="{1D37E20C-D78F-4FD5-907B-7CBA08D88096}" srcId="{1721F3BE-15F7-4F08-B812-718B9A4EEBA6}" destId="{846C9FAF-6859-48EB-A016-EC63B895B99A}" srcOrd="2" destOrd="0" parTransId="{43B054A5-5249-4B92-85BB-0E3C6E8CD4B4}" sibTransId="{515BEE42-4C5F-475F-818F-42EEBBBAC054}"/>
    <dgm:cxn modelId="{74796E19-E703-42DE-9739-C87DC169CCA7}" type="presOf" srcId="{48FB7C08-EE49-474F-849F-7BE511FB3C0D}" destId="{FD5C6519-6BE8-4C13-B6D1-DF204CF4DEB7}" srcOrd="0" destOrd="0" presId="urn:microsoft.com/office/officeart/2005/8/layout/hierarchy6"/>
    <dgm:cxn modelId="{97D88F2D-E5FF-4CFF-B0FE-ED8C57D8847C}" type="presOf" srcId="{5497165E-460D-4299-86A9-1C036B30A687}" destId="{AD23CB0C-CEE1-4366-94EF-D8758CEB74D8}" srcOrd="0" destOrd="0" presId="urn:microsoft.com/office/officeart/2005/8/layout/hierarchy6"/>
    <dgm:cxn modelId="{BE89BB39-CBFA-444E-B6F9-9C22CA55DB47}" type="presOf" srcId="{846C9FAF-6859-48EB-A016-EC63B895B99A}" destId="{51B38535-C002-4189-96C5-04A39E85CCBD}" srcOrd="0" destOrd="0" presId="urn:microsoft.com/office/officeart/2005/8/layout/hierarchy6"/>
    <dgm:cxn modelId="{F98C513F-C2AE-4E38-A18A-FA554EDB928E}" type="presOf" srcId="{EDFA41CE-C6A0-43D5-AD18-EDCE49C31D61}" destId="{82B06C6F-FBE4-4A3E-9D4A-E48D564B04C0}" srcOrd="0" destOrd="0" presId="urn:microsoft.com/office/officeart/2005/8/layout/hierarchy6"/>
    <dgm:cxn modelId="{4BE39B64-765B-49DF-9CA0-BFB277954F18}" srcId="{846C9FAF-6859-48EB-A016-EC63B895B99A}" destId="{1B8BF088-CEBA-4079-AD61-A0A4956EC1E1}" srcOrd="3" destOrd="0" parTransId="{C7FE6BD3-69E9-4C97-B5F2-21FFD6DA6061}" sibTransId="{BADCD4FA-45BA-4605-B3C2-77DAA3A62611}"/>
    <dgm:cxn modelId="{F4F52369-FF8D-419C-9216-C48EC05A4516}" srcId="{846C9FAF-6859-48EB-A016-EC63B895B99A}" destId="{F46664E4-76F8-4D77-A0A7-8815A0375C46}" srcOrd="1" destOrd="0" parTransId="{EDFA41CE-C6A0-43D5-AD18-EDCE49C31D61}" sibTransId="{25B12DC6-3EA6-407A-BBB9-41C027745B7A}"/>
    <dgm:cxn modelId="{239E3769-D234-4DFD-9EFD-95B0E3972ACB}" srcId="{531BEB56-FE42-4C38-AE2C-EE0A48F78BAD}" destId="{1721F3BE-15F7-4F08-B812-718B9A4EEBA6}" srcOrd="0" destOrd="0" parTransId="{703B5C3E-976A-4F6E-BC37-D39BBDAC3380}" sibTransId="{8C4A23BF-8B0C-40F3-97F3-0888C9BE64B0}"/>
    <dgm:cxn modelId="{C4F3596A-2797-451C-BD47-B5D27B1CB144}" srcId="{1721F3BE-15F7-4F08-B812-718B9A4EEBA6}" destId="{459B878A-76AC-45DF-9893-84F28E54CB84}" srcOrd="1" destOrd="0" parTransId="{4DC3ECC3-3059-4A20-B76E-517388259127}" sibTransId="{E7F0D072-6F28-4A3A-8923-A0F9D5A718B8}"/>
    <dgm:cxn modelId="{59A3E553-D35E-4EE6-BF9F-4FD4E5F3393D}" type="presOf" srcId="{F46664E4-76F8-4D77-A0A7-8815A0375C46}" destId="{4BFDB433-6ABE-43C9-90E3-F5A0D19E9BD8}" srcOrd="0" destOrd="0" presId="urn:microsoft.com/office/officeart/2005/8/layout/hierarchy6"/>
    <dgm:cxn modelId="{76681979-4624-48C3-9CD8-F66D773E95B5}" type="presOf" srcId="{A8B43E33-E61E-41D5-A0B6-379681853804}" destId="{215077D9-DB86-4DA9-8587-90C387400D8D}" srcOrd="0" destOrd="0" presId="urn:microsoft.com/office/officeart/2005/8/layout/hierarchy6"/>
    <dgm:cxn modelId="{EB855288-2C22-4F35-A394-B928A438DCB2}" type="presOf" srcId="{9308FDF2-B130-44E9-8B39-4BA70CC3AD92}" destId="{50E52A31-7B64-44EC-B825-22DFE7949F5B}" srcOrd="0" destOrd="0" presId="urn:microsoft.com/office/officeart/2005/8/layout/hierarchy6"/>
    <dgm:cxn modelId="{214F3F8A-9272-488D-AAAD-B8F2D626FE8A}" type="presOf" srcId="{1186C0B2-1BD8-435B-BEE7-5E98194811BF}" destId="{C6CC51ED-1720-4D73-BC34-CBA4835E2A92}" srcOrd="0" destOrd="0" presId="urn:microsoft.com/office/officeart/2005/8/layout/hierarchy6"/>
    <dgm:cxn modelId="{957B9C90-C91E-4821-ADC5-5B75C6956ABA}" type="presOf" srcId="{EC19318B-5FAB-4378-921E-C42D7B7FF3F0}" destId="{029BD9DA-608F-4EC9-9133-9C6D6944DEBB}" srcOrd="0" destOrd="0" presId="urn:microsoft.com/office/officeart/2005/8/layout/hierarchy6"/>
    <dgm:cxn modelId="{6EB68C91-527D-42F8-874E-520954D1F67F}" type="presOf" srcId="{003CC2DF-76AD-49C4-8013-FB220A89DCDC}" destId="{15A61BD2-1750-440D-BF38-AAB98176775C}" srcOrd="0" destOrd="0" presId="urn:microsoft.com/office/officeart/2005/8/layout/hierarchy6"/>
    <dgm:cxn modelId="{B19C3E9B-5E02-4546-94AF-B4350794520B}" srcId="{846C9FAF-6859-48EB-A016-EC63B895B99A}" destId="{A8B43E33-E61E-41D5-A0B6-379681853804}" srcOrd="4" destOrd="0" parTransId="{73CFF8E9-A5E9-4F61-9F83-688BC755E324}" sibTransId="{D8A9BB1B-E7E5-4F6C-8319-F9318B43DA97}"/>
    <dgm:cxn modelId="{03293BA0-72E7-4761-86F4-4A439AA30C25}" srcId="{531BEB56-FE42-4C38-AE2C-EE0A48F78BAD}" destId="{5CE8EE07-6277-4FF4-8931-C0FF4448E010}" srcOrd="2" destOrd="0" parTransId="{7DBF6890-8916-4F00-B75A-9680D88646E7}" sibTransId="{FFD279B4-87F0-427E-AA19-04C6F700472F}"/>
    <dgm:cxn modelId="{FC237BA0-8C77-4E96-859B-25BA4F344903}" type="presOf" srcId="{1721F3BE-15F7-4F08-B812-718B9A4EEBA6}" destId="{7F5131DB-6E0E-43C3-918B-F9EA52EB853A}" srcOrd="0" destOrd="0" presId="urn:microsoft.com/office/officeart/2005/8/layout/hierarchy6"/>
    <dgm:cxn modelId="{A5917EA5-6189-4100-9E25-C730C8039BBD}" srcId="{846C9FAF-6859-48EB-A016-EC63B895B99A}" destId="{7E383E2C-2C54-4E03-BE60-5EE515A191CA}" srcOrd="2" destOrd="0" parTransId="{1186C0B2-1BD8-435B-BEE7-5E98194811BF}" sibTransId="{3D7936A6-2873-43E5-8A81-E06C9F4100F0}"/>
    <dgm:cxn modelId="{2CEBF6AE-F8F6-4D19-A16B-424CE34C25A6}" srcId="{1721F3BE-15F7-4F08-B812-718B9A4EEBA6}" destId="{9B04BB70-7E18-4F28-A94D-01E1B32057A6}" srcOrd="0" destOrd="0" parTransId="{003CC2DF-76AD-49C4-8013-FB220A89DCDC}" sibTransId="{9EDAE97A-3AEA-4AC4-9DA7-7023657AE066}"/>
    <dgm:cxn modelId="{F80A36B3-C058-46CB-9DA5-233F5D5DEB8F}" type="presOf" srcId="{D69EEC3B-0165-4144-9135-7A9AA6FBEE22}" destId="{9E6E752D-DEDF-417E-8628-DF5C969BF9DC}" srcOrd="0" destOrd="0" presId="urn:microsoft.com/office/officeart/2005/8/layout/hierarchy6"/>
    <dgm:cxn modelId="{E6D1FFBC-B910-4F4F-9CBC-1BC2289265E0}" srcId="{531BEB56-FE42-4C38-AE2C-EE0A48F78BAD}" destId="{EC19318B-5FAB-4378-921E-C42D7B7FF3F0}" srcOrd="1" destOrd="0" parTransId="{9308FDF2-B130-44E9-8B39-4BA70CC3AD92}" sibTransId="{2CC7B543-5C75-44CE-B3FA-0B059F7372D5}"/>
    <dgm:cxn modelId="{E9BB48BD-10CA-4610-82E8-4E0AFE67E7F2}" type="presOf" srcId="{9B04BB70-7E18-4F28-A94D-01E1B32057A6}" destId="{BDC08D6D-F654-4CE8-83B7-E4174D34C39E}" srcOrd="0" destOrd="0" presId="urn:microsoft.com/office/officeart/2005/8/layout/hierarchy6"/>
    <dgm:cxn modelId="{F11CCEC9-F4E4-464F-8C32-374EC3438439}" srcId="{D69EEC3B-0165-4144-9135-7A9AA6FBEE22}" destId="{531BEB56-FE42-4C38-AE2C-EE0A48F78BAD}" srcOrd="0" destOrd="0" parTransId="{62E9B636-9244-415F-A2B2-B8E4275BAB24}" sibTransId="{C5E7DEB1-014A-43A5-AC8A-1F9631E25F3A}"/>
    <dgm:cxn modelId="{89A489CC-4F8E-4439-BF89-28E69EFB6B88}" type="presOf" srcId="{5CE8EE07-6277-4FF4-8931-C0FF4448E010}" destId="{878C3983-0A9E-4890-927A-85C477DA4B3F}" srcOrd="0" destOrd="0" presId="urn:microsoft.com/office/officeart/2005/8/layout/hierarchy6"/>
    <dgm:cxn modelId="{2D11F5D3-230C-4959-9380-61956B351AC9}" srcId="{846C9FAF-6859-48EB-A016-EC63B895B99A}" destId="{48FB7C08-EE49-474F-849F-7BE511FB3C0D}" srcOrd="0" destOrd="0" parTransId="{79D710C6-975D-4BA3-AD6D-CA9451158102}" sibTransId="{FBA5C64E-29E0-472C-8CF6-5E1450EF077D}"/>
    <dgm:cxn modelId="{E7A4EAE0-A146-4BD6-A9C1-4A99134A300B}" type="presOf" srcId="{79D710C6-975D-4BA3-AD6D-CA9451158102}" destId="{3973D6B8-12F5-48AA-82BB-EBD471B465CB}" srcOrd="0" destOrd="0" presId="urn:microsoft.com/office/officeart/2005/8/layout/hierarchy6"/>
    <dgm:cxn modelId="{78C2D7E2-8E70-4DF0-B304-66D7249D22AB}" type="presOf" srcId="{703B5C3E-976A-4F6E-BC37-D39BBDAC3380}" destId="{64EF95B0-F96F-4EA1-9B32-A92E87BCA995}" srcOrd="0" destOrd="0" presId="urn:microsoft.com/office/officeart/2005/8/layout/hierarchy6"/>
    <dgm:cxn modelId="{71C602E6-0581-4314-821B-941AE931F152}" type="presOf" srcId="{459B878A-76AC-45DF-9893-84F28E54CB84}" destId="{C439FCCA-262B-446D-ACA2-73E8C6316E21}" srcOrd="0" destOrd="0" presId="urn:microsoft.com/office/officeart/2005/8/layout/hierarchy6"/>
    <dgm:cxn modelId="{2DC5E9EA-C081-4807-811B-929FB846FEAB}" type="presOf" srcId="{531BEB56-FE42-4C38-AE2C-EE0A48F78BAD}" destId="{8FD48724-0809-4CB5-B216-E8E223CA1B2B}" srcOrd="0" destOrd="0" presId="urn:microsoft.com/office/officeart/2005/8/layout/hierarchy6"/>
    <dgm:cxn modelId="{6BC644F1-9601-428C-B5BF-C2ACA8898348}" type="presOf" srcId="{4DC3ECC3-3059-4A20-B76E-517388259127}" destId="{67897103-2BCF-4DB7-A1CB-23B87714C055}" srcOrd="0" destOrd="0" presId="urn:microsoft.com/office/officeart/2005/8/layout/hierarchy6"/>
    <dgm:cxn modelId="{661361F6-7264-4598-A8C5-B6617611BB22}" type="presOf" srcId="{73CFF8E9-A5E9-4F61-9F83-688BC755E324}" destId="{5C024423-0B71-4766-BAA8-8121DFCB3939}" srcOrd="0" destOrd="0" presId="urn:microsoft.com/office/officeart/2005/8/layout/hierarchy6"/>
    <dgm:cxn modelId="{355D52F6-A25E-49A6-A2E7-28C301F81022}" srcId="{531BEB56-FE42-4C38-AE2C-EE0A48F78BAD}" destId="{5497165E-460D-4299-86A9-1C036B30A687}" srcOrd="3" destOrd="0" parTransId="{2E0C6EF5-57D7-46E9-A3E1-B0F654A3D0EA}" sibTransId="{300F6797-451F-47A5-8F6C-C4EEABFDE956}"/>
    <dgm:cxn modelId="{D3AB46F7-938E-49F4-A87E-F022F83DF8FF}" type="presOf" srcId="{7DBF6890-8916-4F00-B75A-9680D88646E7}" destId="{DFBB15DA-D85F-4FC0-BA19-523DBD1C9DA1}" srcOrd="0" destOrd="0" presId="urn:microsoft.com/office/officeart/2005/8/layout/hierarchy6"/>
    <dgm:cxn modelId="{339493F7-CB95-4CB1-B86C-3134E516FD37}" type="presOf" srcId="{43B054A5-5249-4B92-85BB-0E3C6E8CD4B4}" destId="{FCB413FF-D1D7-454D-AA5E-FB8F616B0DA1}" srcOrd="0" destOrd="0" presId="urn:microsoft.com/office/officeart/2005/8/layout/hierarchy6"/>
    <dgm:cxn modelId="{5041B4FB-3C9B-4C85-BE09-2F7F4EFAFB87}" type="presOf" srcId="{C7FE6BD3-69E9-4C97-B5F2-21FFD6DA6061}" destId="{DCC546A0-68FA-451D-A95C-FC66479FA7CC}" srcOrd="0" destOrd="0" presId="urn:microsoft.com/office/officeart/2005/8/layout/hierarchy6"/>
    <dgm:cxn modelId="{EFFE05A9-9E03-40B2-814D-A245BF8BF71E}" type="presParOf" srcId="{9E6E752D-DEDF-417E-8628-DF5C969BF9DC}" destId="{70A66AAA-539E-4B3B-972A-6B29A254C71A}" srcOrd="0" destOrd="0" presId="urn:microsoft.com/office/officeart/2005/8/layout/hierarchy6"/>
    <dgm:cxn modelId="{8A549C75-BF0F-4C57-9E76-E63DE06028F7}" type="presParOf" srcId="{70A66AAA-539E-4B3B-972A-6B29A254C71A}" destId="{8A329E62-06D1-4763-B9E5-A16AEBBC6F29}" srcOrd="0" destOrd="0" presId="urn:microsoft.com/office/officeart/2005/8/layout/hierarchy6"/>
    <dgm:cxn modelId="{C44BF6C3-F80F-4B77-B27B-06BD1B3E7DFA}" type="presParOf" srcId="{8A329E62-06D1-4763-B9E5-A16AEBBC6F29}" destId="{9D8EB582-60D4-4692-AA7A-4364FAC3C1FE}" srcOrd="0" destOrd="0" presId="urn:microsoft.com/office/officeart/2005/8/layout/hierarchy6"/>
    <dgm:cxn modelId="{78CEFCA8-D526-40E8-82D4-ED9723AF9008}" type="presParOf" srcId="{9D8EB582-60D4-4692-AA7A-4364FAC3C1FE}" destId="{8FD48724-0809-4CB5-B216-E8E223CA1B2B}" srcOrd="0" destOrd="0" presId="urn:microsoft.com/office/officeart/2005/8/layout/hierarchy6"/>
    <dgm:cxn modelId="{D02E3B1A-F4AB-4008-8371-1B83F6021CD5}" type="presParOf" srcId="{9D8EB582-60D4-4692-AA7A-4364FAC3C1FE}" destId="{2932EE05-6562-4541-992E-26FC4A8218E7}" srcOrd="1" destOrd="0" presId="urn:microsoft.com/office/officeart/2005/8/layout/hierarchy6"/>
    <dgm:cxn modelId="{F6C30B56-CB9F-4B98-8643-A913E5A99866}" type="presParOf" srcId="{2932EE05-6562-4541-992E-26FC4A8218E7}" destId="{64EF95B0-F96F-4EA1-9B32-A92E87BCA995}" srcOrd="0" destOrd="0" presId="urn:microsoft.com/office/officeart/2005/8/layout/hierarchy6"/>
    <dgm:cxn modelId="{F46B3F11-461D-4E63-975C-75E77D9E69E9}" type="presParOf" srcId="{2932EE05-6562-4541-992E-26FC4A8218E7}" destId="{B587898E-DADD-4F43-8C96-B331E98169B6}" srcOrd="1" destOrd="0" presId="urn:microsoft.com/office/officeart/2005/8/layout/hierarchy6"/>
    <dgm:cxn modelId="{5139B9BC-CB86-4066-80BD-139806F335F8}" type="presParOf" srcId="{B587898E-DADD-4F43-8C96-B331E98169B6}" destId="{7F5131DB-6E0E-43C3-918B-F9EA52EB853A}" srcOrd="0" destOrd="0" presId="urn:microsoft.com/office/officeart/2005/8/layout/hierarchy6"/>
    <dgm:cxn modelId="{1C15A9E7-0024-4BCB-B89F-62B0C09C5D1E}" type="presParOf" srcId="{B587898E-DADD-4F43-8C96-B331E98169B6}" destId="{C774F053-A7F4-4232-AD78-A8F41CB270A1}" srcOrd="1" destOrd="0" presId="urn:microsoft.com/office/officeart/2005/8/layout/hierarchy6"/>
    <dgm:cxn modelId="{D05F30A8-6AFD-43CA-8B48-D0F210D65E2B}" type="presParOf" srcId="{C774F053-A7F4-4232-AD78-A8F41CB270A1}" destId="{15A61BD2-1750-440D-BF38-AAB98176775C}" srcOrd="0" destOrd="0" presId="urn:microsoft.com/office/officeart/2005/8/layout/hierarchy6"/>
    <dgm:cxn modelId="{48762502-F08A-4C02-9FC9-EC32EC32FE5D}" type="presParOf" srcId="{C774F053-A7F4-4232-AD78-A8F41CB270A1}" destId="{9A2AB46D-7D29-4D51-8057-CBC2232BAE77}" srcOrd="1" destOrd="0" presId="urn:microsoft.com/office/officeart/2005/8/layout/hierarchy6"/>
    <dgm:cxn modelId="{47A0EA03-0BE4-49C1-A675-D755B02CD3F1}" type="presParOf" srcId="{9A2AB46D-7D29-4D51-8057-CBC2232BAE77}" destId="{BDC08D6D-F654-4CE8-83B7-E4174D34C39E}" srcOrd="0" destOrd="0" presId="urn:microsoft.com/office/officeart/2005/8/layout/hierarchy6"/>
    <dgm:cxn modelId="{1B54058B-6A9F-4AED-9EA0-A9C4429A988A}" type="presParOf" srcId="{9A2AB46D-7D29-4D51-8057-CBC2232BAE77}" destId="{E4CF7EF7-B5F5-48DD-89AD-0B6AF1081D16}" srcOrd="1" destOrd="0" presId="urn:microsoft.com/office/officeart/2005/8/layout/hierarchy6"/>
    <dgm:cxn modelId="{E0C2B99D-E9E8-473A-B50C-20E2212503F4}" type="presParOf" srcId="{C774F053-A7F4-4232-AD78-A8F41CB270A1}" destId="{67897103-2BCF-4DB7-A1CB-23B87714C055}" srcOrd="2" destOrd="0" presId="urn:microsoft.com/office/officeart/2005/8/layout/hierarchy6"/>
    <dgm:cxn modelId="{70CE7FB3-1732-47D4-8E50-555F7181BF01}" type="presParOf" srcId="{C774F053-A7F4-4232-AD78-A8F41CB270A1}" destId="{E815C277-CE7F-4F37-B024-C39037CAF166}" srcOrd="3" destOrd="0" presId="urn:microsoft.com/office/officeart/2005/8/layout/hierarchy6"/>
    <dgm:cxn modelId="{E8080F80-F7F9-498B-B49B-05499FC4DACF}" type="presParOf" srcId="{E815C277-CE7F-4F37-B024-C39037CAF166}" destId="{C439FCCA-262B-446D-ACA2-73E8C6316E21}" srcOrd="0" destOrd="0" presId="urn:microsoft.com/office/officeart/2005/8/layout/hierarchy6"/>
    <dgm:cxn modelId="{2287194E-58C3-468E-AC7B-B0E2563E847E}" type="presParOf" srcId="{E815C277-CE7F-4F37-B024-C39037CAF166}" destId="{F15AE9F1-C201-47EA-A780-F3FBA3FA5774}" srcOrd="1" destOrd="0" presId="urn:microsoft.com/office/officeart/2005/8/layout/hierarchy6"/>
    <dgm:cxn modelId="{4B98D801-C361-4C65-BEAE-9FF7A4FBA80D}" type="presParOf" srcId="{C774F053-A7F4-4232-AD78-A8F41CB270A1}" destId="{FCB413FF-D1D7-454D-AA5E-FB8F616B0DA1}" srcOrd="4" destOrd="0" presId="urn:microsoft.com/office/officeart/2005/8/layout/hierarchy6"/>
    <dgm:cxn modelId="{58296025-FD43-4C52-AE07-23C4716CC0E5}" type="presParOf" srcId="{C774F053-A7F4-4232-AD78-A8F41CB270A1}" destId="{45BC4403-A238-4EE8-872F-6B062194E3BC}" srcOrd="5" destOrd="0" presId="urn:microsoft.com/office/officeart/2005/8/layout/hierarchy6"/>
    <dgm:cxn modelId="{D46D7767-1B6D-4B70-9290-8F8C7742C904}" type="presParOf" srcId="{45BC4403-A238-4EE8-872F-6B062194E3BC}" destId="{51B38535-C002-4189-96C5-04A39E85CCBD}" srcOrd="0" destOrd="0" presId="urn:microsoft.com/office/officeart/2005/8/layout/hierarchy6"/>
    <dgm:cxn modelId="{88D5968D-16F2-475C-9E8E-0ACE0C4E2B17}" type="presParOf" srcId="{45BC4403-A238-4EE8-872F-6B062194E3BC}" destId="{6C5B4917-F6D3-4D3D-B8A8-FA076EEF812F}" srcOrd="1" destOrd="0" presId="urn:microsoft.com/office/officeart/2005/8/layout/hierarchy6"/>
    <dgm:cxn modelId="{E0F4BADE-0D5D-463A-84C7-D042BC19E1D8}" type="presParOf" srcId="{6C5B4917-F6D3-4D3D-B8A8-FA076EEF812F}" destId="{3973D6B8-12F5-48AA-82BB-EBD471B465CB}" srcOrd="0" destOrd="0" presId="urn:microsoft.com/office/officeart/2005/8/layout/hierarchy6"/>
    <dgm:cxn modelId="{0D0222D1-1773-4940-AF0C-0648EDDC90C0}" type="presParOf" srcId="{6C5B4917-F6D3-4D3D-B8A8-FA076EEF812F}" destId="{FAC90DCD-857A-444C-B1F3-CB8236D2794A}" srcOrd="1" destOrd="0" presId="urn:microsoft.com/office/officeart/2005/8/layout/hierarchy6"/>
    <dgm:cxn modelId="{1DC1247B-77AA-42D4-8C27-FC5D4CE5D356}" type="presParOf" srcId="{FAC90DCD-857A-444C-B1F3-CB8236D2794A}" destId="{FD5C6519-6BE8-4C13-B6D1-DF204CF4DEB7}" srcOrd="0" destOrd="0" presId="urn:microsoft.com/office/officeart/2005/8/layout/hierarchy6"/>
    <dgm:cxn modelId="{77A52DD8-9532-4CA9-AD54-F08D7B29B48C}" type="presParOf" srcId="{FAC90DCD-857A-444C-B1F3-CB8236D2794A}" destId="{8D3F6DB1-5E04-4867-AB4E-8583D7D9BD5E}" srcOrd="1" destOrd="0" presId="urn:microsoft.com/office/officeart/2005/8/layout/hierarchy6"/>
    <dgm:cxn modelId="{2308A4F9-CDDA-4F03-B810-FBD290FDA76F}" type="presParOf" srcId="{6C5B4917-F6D3-4D3D-B8A8-FA076EEF812F}" destId="{82B06C6F-FBE4-4A3E-9D4A-E48D564B04C0}" srcOrd="2" destOrd="0" presId="urn:microsoft.com/office/officeart/2005/8/layout/hierarchy6"/>
    <dgm:cxn modelId="{91F1B86B-691E-4E95-838C-ABE56146C68B}" type="presParOf" srcId="{6C5B4917-F6D3-4D3D-B8A8-FA076EEF812F}" destId="{CBD60B5D-F30E-4CF8-AEA5-2D48EF259684}" srcOrd="3" destOrd="0" presId="urn:microsoft.com/office/officeart/2005/8/layout/hierarchy6"/>
    <dgm:cxn modelId="{39952837-0904-4FB6-AE4D-4F7FD983BAE7}" type="presParOf" srcId="{CBD60B5D-F30E-4CF8-AEA5-2D48EF259684}" destId="{4BFDB433-6ABE-43C9-90E3-F5A0D19E9BD8}" srcOrd="0" destOrd="0" presId="urn:microsoft.com/office/officeart/2005/8/layout/hierarchy6"/>
    <dgm:cxn modelId="{C7FF0DE9-63EC-4D50-9A3C-7FD12A691E2B}" type="presParOf" srcId="{CBD60B5D-F30E-4CF8-AEA5-2D48EF259684}" destId="{E9BCA0C8-F373-4470-BC24-2F080D5A39FF}" srcOrd="1" destOrd="0" presId="urn:microsoft.com/office/officeart/2005/8/layout/hierarchy6"/>
    <dgm:cxn modelId="{F5160BD0-D1B2-456D-8DA7-DD797BDC54CA}" type="presParOf" srcId="{6C5B4917-F6D3-4D3D-B8A8-FA076EEF812F}" destId="{C6CC51ED-1720-4D73-BC34-CBA4835E2A92}" srcOrd="4" destOrd="0" presId="urn:microsoft.com/office/officeart/2005/8/layout/hierarchy6"/>
    <dgm:cxn modelId="{DF9F6BA0-42EA-457E-9F22-9E77519F3DA2}" type="presParOf" srcId="{6C5B4917-F6D3-4D3D-B8A8-FA076EEF812F}" destId="{A9AF8C30-5781-4170-911E-22D3EC3C52B2}" srcOrd="5" destOrd="0" presId="urn:microsoft.com/office/officeart/2005/8/layout/hierarchy6"/>
    <dgm:cxn modelId="{CDE6C1DE-1B58-497C-8FF2-A48F4A6DFC0D}" type="presParOf" srcId="{A9AF8C30-5781-4170-911E-22D3EC3C52B2}" destId="{60E8792D-842A-4691-93BC-4647011D1848}" srcOrd="0" destOrd="0" presId="urn:microsoft.com/office/officeart/2005/8/layout/hierarchy6"/>
    <dgm:cxn modelId="{AEE11E7F-2451-43D7-8D4C-37AAEEF9FDFA}" type="presParOf" srcId="{A9AF8C30-5781-4170-911E-22D3EC3C52B2}" destId="{E47E27B2-1901-441B-8209-13299EDAAD08}" srcOrd="1" destOrd="0" presId="urn:microsoft.com/office/officeart/2005/8/layout/hierarchy6"/>
    <dgm:cxn modelId="{C9804C68-D71A-47A9-9867-AA81A15923D8}" type="presParOf" srcId="{6C5B4917-F6D3-4D3D-B8A8-FA076EEF812F}" destId="{DCC546A0-68FA-451D-A95C-FC66479FA7CC}" srcOrd="6" destOrd="0" presId="urn:microsoft.com/office/officeart/2005/8/layout/hierarchy6"/>
    <dgm:cxn modelId="{C54B08C7-E6A1-4954-AF65-256F8ED36844}" type="presParOf" srcId="{6C5B4917-F6D3-4D3D-B8A8-FA076EEF812F}" destId="{DE74D67C-2FD3-4607-804F-6F07C8AA6E8B}" srcOrd="7" destOrd="0" presId="urn:microsoft.com/office/officeart/2005/8/layout/hierarchy6"/>
    <dgm:cxn modelId="{4E1B57C9-76B7-443C-A335-505CC3D8E560}" type="presParOf" srcId="{DE74D67C-2FD3-4607-804F-6F07C8AA6E8B}" destId="{C00A23CB-6DDD-48F4-9741-E3737EB7A574}" srcOrd="0" destOrd="0" presId="urn:microsoft.com/office/officeart/2005/8/layout/hierarchy6"/>
    <dgm:cxn modelId="{7E6220AE-A8B8-4472-9B86-FECE33B9073D}" type="presParOf" srcId="{DE74D67C-2FD3-4607-804F-6F07C8AA6E8B}" destId="{4566E131-8F2A-4736-A891-7F30010C7F29}" srcOrd="1" destOrd="0" presId="urn:microsoft.com/office/officeart/2005/8/layout/hierarchy6"/>
    <dgm:cxn modelId="{928E5248-343E-462C-B497-4C2F56DBAE07}" type="presParOf" srcId="{6C5B4917-F6D3-4D3D-B8A8-FA076EEF812F}" destId="{5C024423-0B71-4766-BAA8-8121DFCB3939}" srcOrd="8" destOrd="0" presId="urn:microsoft.com/office/officeart/2005/8/layout/hierarchy6"/>
    <dgm:cxn modelId="{533D690E-3BA5-4626-8747-7B3AA9819C0F}" type="presParOf" srcId="{6C5B4917-F6D3-4D3D-B8A8-FA076EEF812F}" destId="{37AE80FC-3EB5-407A-BD46-F4196EA8575F}" srcOrd="9" destOrd="0" presId="urn:microsoft.com/office/officeart/2005/8/layout/hierarchy6"/>
    <dgm:cxn modelId="{2EBEC39F-869E-4D98-BF94-6E81BA9F7B74}" type="presParOf" srcId="{37AE80FC-3EB5-407A-BD46-F4196EA8575F}" destId="{215077D9-DB86-4DA9-8587-90C387400D8D}" srcOrd="0" destOrd="0" presId="urn:microsoft.com/office/officeart/2005/8/layout/hierarchy6"/>
    <dgm:cxn modelId="{AA5CA92E-31F0-4F38-AD5A-041FF0A9328A}" type="presParOf" srcId="{37AE80FC-3EB5-407A-BD46-F4196EA8575F}" destId="{27C5DFAE-EE3D-47E3-81D5-10A984767601}" srcOrd="1" destOrd="0" presId="urn:microsoft.com/office/officeart/2005/8/layout/hierarchy6"/>
    <dgm:cxn modelId="{C0A9986E-BFEC-454E-8291-84887FD5BAF6}" type="presParOf" srcId="{2932EE05-6562-4541-992E-26FC4A8218E7}" destId="{50E52A31-7B64-44EC-B825-22DFE7949F5B}" srcOrd="2" destOrd="0" presId="urn:microsoft.com/office/officeart/2005/8/layout/hierarchy6"/>
    <dgm:cxn modelId="{45A00A65-C44F-4194-965C-14405FB13F64}" type="presParOf" srcId="{2932EE05-6562-4541-992E-26FC4A8218E7}" destId="{D16A7F67-6CCC-4F4A-8CFC-469F84888E83}" srcOrd="3" destOrd="0" presId="urn:microsoft.com/office/officeart/2005/8/layout/hierarchy6"/>
    <dgm:cxn modelId="{13B54516-6064-4BA8-8845-4FB8D798BEF7}" type="presParOf" srcId="{D16A7F67-6CCC-4F4A-8CFC-469F84888E83}" destId="{029BD9DA-608F-4EC9-9133-9C6D6944DEBB}" srcOrd="0" destOrd="0" presId="urn:microsoft.com/office/officeart/2005/8/layout/hierarchy6"/>
    <dgm:cxn modelId="{6FB30A2A-526A-4D44-8481-3BB1CC8BED40}" type="presParOf" srcId="{D16A7F67-6CCC-4F4A-8CFC-469F84888E83}" destId="{85867F33-51E4-4B6C-B00F-53F0C21340EF}" srcOrd="1" destOrd="0" presId="urn:microsoft.com/office/officeart/2005/8/layout/hierarchy6"/>
    <dgm:cxn modelId="{66C2A9DE-3A2A-42F6-8CEE-DE3B8CCBBCE2}" type="presParOf" srcId="{2932EE05-6562-4541-992E-26FC4A8218E7}" destId="{DFBB15DA-D85F-4FC0-BA19-523DBD1C9DA1}" srcOrd="4" destOrd="0" presId="urn:microsoft.com/office/officeart/2005/8/layout/hierarchy6"/>
    <dgm:cxn modelId="{B499C58C-95DC-406D-9356-B479938762A8}" type="presParOf" srcId="{2932EE05-6562-4541-992E-26FC4A8218E7}" destId="{560830EB-E76C-4A9F-8F5F-00B1F569CB2F}" srcOrd="5" destOrd="0" presId="urn:microsoft.com/office/officeart/2005/8/layout/hierarchy6"/>
    <dgm:cxn modelId="{8A50EBA0-839D-4673-89F7-17AB5F306268}" type="presParOf" srcId="{560830EB-E76C-4A9F-8F5F-00B1F569CB2F}" destId="{878C3983-0A9E-4890-927A-85C477DA4B3F}" srcOrd="0" destOrd="0" presId="urn:microsoft.com/office/officeart/2005/8/layout/hierarchy6"/>
    <dgm:cxn modelId="{487CB679-3047-4144-AAD1-C3F010D9223C}" type="presParOf" srcId="{560830EB-E76C-4A9F-8F5F-00B1F569CB2F}" destId="{3BD50CD4-1229-42AC-B57C-133BBB0BE79C}" srcOrd="1" destOrd="0" presId="urn:microsoft.com/office/officeart/2005/8/layout/hierarchy6"/>
    <dgm:cxn modelId="{A2FBD288-3B34-4671-9815-CC828C6FC053}" type="presParOf" srcId="{2932EE05-6562-4541-992E-26FC4A8218E7}" destId="{D76A05B4-AE8A-4BDB-8AA7-3627952BB722}" srcOrd="6" destOrd="0" presId="urn:microsoft.com/office/officeart/2005/8/layout/hierarchy6"/>
    <dgm:cxn modelId="{FE8D250B-CB96-4340-B865-85663498DF0C}" type="presParOf" srcId="{2932EE05-6562-4541-992E-26FC4A8218E7}" destId="{230A037E-06D3-418F-8D93-790222AA92AC}" srcOrd="7" destOrd="0" presId="urn:microsoft.com/office/officeart/2005/8/layout/hierarchy6"/>
    <dgm:cxn modelId="{B7DCF95E-2F5D-4F15-AFD5-41FBCB8301C5}" type="presParOf" srcId="{230A037E-06D3-418F-8D93-790222AA92AC}" destId="{AD23CB0C-CEE1-4366-94EF-D8758CEB74D8}" srcOrd="0" destOrd="0" presId="urn:microsoft.com/office/officeart/2005/8/layout/hierarchy6"/>
    <dgm:cxn modelId="{9F86F0F6-066D-46CE-B464-544BB6DC2C3C}" type="presParOf" srcId="{230A037E-06D3-418F-8D93-790222AA92AC}" destId="{BD66F5E9-5491-45F6-84E1-C1A4F55DD6EC}" srcOrd="1" destOrd="0" presId="urn:microsoft.com/office/officeart/2005/8/layout/hierarchy6"/>
    <dgm:cxn modelId="{5093189E-2350-4A3C-889B-6F1674AD7DFC}" type="presParOf" srcId="{9E6E752D-DEDF-417E-8628-DF5C969BF9DC}" destId="{3F10038D-77DC-4F39-A3F4-19A8E478D011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bg1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bg1"/>
              </a:solidFill>
              <a:latin typeface="Futura BT" panose="020B0702020204020204" pitchFamily="34" charset="0"/>
              <a:ea typeface="+mn-ea"/>
              <a:cs typeface="+mn-cs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ysClr val="window" lastClr="FFFFFF"/>
              </a:solidFill>
              <a:latin typeface="Futura BT" panose="020B0702020204020204" pitchFamily="34" charset="0"/>
              <a:ea typeface="+mn-ea"/>
              <a:cs typeface="+mn-cs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  <a:ea typeface="+mn-ea"/>
              <a:cs typeface="+mn-cs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ysClr val="window" lastClr="FFFFFF"/>
              </a:solidFill>
              <a:latin typeface="Futura BT" panose="020B0702020204020204" pitchFamily="34" charset="0"/>
              <a:ea typeface="+mn-ea"/>
              <a:cs typeface="+mn-cs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bg1"/>
              </a:solidFill>
              <a:latin typeface="Futura BT" panose="020B0702020204020204" pitchFamily="34" charset="0"/>
              <a:ea typeface="+mn-ea"/>
              <a:cs typeface="+mn-cs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ysClr val="window" lastClr="FFFFFF"/>
              </a:solidFill>
              <a:latin typeface="Futura BT" panose="020B0702020204020204" pitchFamily="34" charset="0"/>
              <a:ea typeface="+mn-ea"/>
              <a:cs typeface="+mn-cs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  <a:ea typeface="+mn-ea"/>
              <a:cs typeface="+mn-cs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rgbClr val="CC9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ysClr val="window" lastClr="FFFFFF"/>
              </a:solidFill>
              <a:latin typeface="Futura BT" panose="020B0702020204020204" pitchFamily="34" charset="0"/>
              <a:ea typeface="+mn-ea"/>
              <a:cs typeface="+mn-cs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tx1"/>
              </a:solidFill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tx1"/>
              </a:solidFill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tx1"/>
              </a:solidFill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tx1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bg1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bg1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tx1"/>
              </a:solidFill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BDB9B1-51B4-4115-AF1F-6ACF53A88B6A}">
      <dsp:nvSpPr>
        <dsp:cNvPr id="0" name=""/>
        <dsp:cNvSpPr/>
      </dsp:nvSpPr>
      <dsp:spPr>
        <a:xfrm>
          <a:off x="3975172" y="3018121"/>
          <a:ext cx="5177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7799" y="45720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4221127" y="3050896"/>
        <a:ext cx="25889" cy="25889"/>
      </dsp:txXfrm>
    </dsp:sp>
    <dsp:sp modelId="{BA3E446B-2B30-4878-B614-6D15DDFF3B4F}">
      <dsp:nvSpPr>
        <dsp:cNvPr id="0" name=""/>
        <dsp:cNvSpPr/>
      </dsp:nvSpPr>
      <dsp:spPr>
        <a:xfrm>
          <a:off x="868375" y="2077180"/>
          <a:ext cx="517799" cy="9866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8899" y="0"/>
              </a:lnTo>
              <a:lnTo>
                <a:pt x="258899" y="986660"/>
              </a:lnTo>
              <a:lnTo>
                <a:pt x="517799" y="986660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1099418" y="2542653"/>
        <a:ext cx="55713" cy="55713"/>
      </dsp:txXfrm>
    </dsp:sp>
    <dsp:sp modelId="{22C324F1-7267-435E-9CAD-A27B554932B8}">
      <dsp:nvSpPr>
        <dsp:cNvPr id="0" name=""/>
        <dsp:cNvSpPr/>
      </dsp:nvSpPr>
      <dsp:spPr>
        <a:xfrm>
          <a:off x="3975172" y="2031460"/>
          <a:ext cx="5177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7799" y="45720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4221127" y="2064235"/>
        <a:ext cx="25889" cy="25889"/>
      </dsp:txXfrm>
    </dsp:sp>
    <dsp:sp modelId="{9E75A72E-9703-46B9-BB0E-201CCA29BFF1}">
      <dsp:nvSpPr>
        <dsp:cNvPr id="0" name=""/>
        <dsp:cNvSpPr/>
      </dsp:nvSpPr>
      <dsp:spPr>
        <a:xfrm>
          <a:off x="868375" y="2031460"/>
          <a:ext cx="5177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7799" y="45720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1114330" y="2064235"/>
        <a:ext cx="25889" cy="25889"/>
      </dsp:txXfrm>
    </dsp:sp>
    <dsp:sp modelId="{16C24A83-3F00-4ACD-9AE9-2242ABE91265}">
      <dsp:nvSpPr>
        <dsp:cNvPr id="0" name=""/>
        <dsp:cNvSpPr/>
      </dsp:nvSpPr>
      <dsp:spPr>
        <a:xfrm>
          <a:off x="3975172" y="1044799"/>
          <a:ext cx="5177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7799" y="45720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4221127" y="1077574"/>
        <a:ext cx="25889" cy="25889"/>
      </dsp:txXfrm>
    </dsp:sp>
    <dsp:sp modelId="{BEFACEDF-D780-4B70-8585-96F7401B0FBF}">
      <dsp:nvSpPr>
        <dsp:cNvPr id="0" name=""/>
        <dsp:cNvSpPr/>
      </dsp:nvSpPr>
      <dsp:spPr>
        <a:xfrm>
          <a:off x="868375" y="1090519"/>
          <a:ext cx="517799" cy="986660"/>
        </a:xfrm>
        <a:custGeom>
          <a:avLst/>
          <a:gdLst/>
          <a:ahLst/>
          <a:cxnLst/>
          <a:rect l="0" t="0" r="0" b="0"/>
          <a:pathLst>
            <a:path>
              <a:moveTo>
                <a:pt x="0" y="986660"/>
              </a:moveTo>
              <a:lnTo>
                <a:pt x="258899" y="986660"/>
              </a:lnTo>
              <a:lnTo>
                <a:pt x="258899" y="0"/>
              </a:lnTo>
              <a:lnTo>
                <a:pt x="517799" y="0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1099418" y="1555993"/>
        <a:ext cx="55713" cy="55713"/>
      </dsp:txXfrm>
    </dsp:sp>
    <dsp:sp modelId="{9EE4894E-CEBD-4313-9EB5-32F7E3B9819B}">
      <dsp:nvSpPr>
        <dsp:cNvPr id="0" name=""/>
        <dsp:cNvSpPr/>
      </dsp:nvSpPr>
      <dsp:spPr>
        <a:xfrm rot="16200000">
          <a:off x="-1603469" y="1682516"/>
          <a:ext cx="4154361" cy="789328"/>
        </a:xfrm>
        <a:prstGeom prst="rect">
          <a:avLst/>
        </a:prstGeom>
        <a:solidFill>
          <a:srgbClr val="1C5F4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>
              <a:latin typeface="Futura BT" panose="020B0702020204020204" pitchFamily="34" charset="0"/>
            </a:rPr>
            <a:t>Assemblea dei soci</a:t>
          </a:r>
        </a:p>
      </dsp:txBody>
      <dsp:txXfrm>
        <a:off x="-1603469" y="1682516"/>
        <a:ext cx="4154361" cy="789328"/>
      </dsp:txXfrm>
    </dsp:sp>
    <dsp:sp modelId="{2D832794-E720-4A3F-9520-6DE33868EDF8}">
      <dsp:nvSpPr>
        <dsp:cNvPr id="0" name=""/>
        <dsp:cNvSpPr/>
      </dsp:nvSpPr>
      <dsp:spPr>
        <a:xfrm>
          <a:off x="1386175" y="695855"/>
          <a:ext cx="2588997" cy="789328"/>
        </a:xfrm>
        <a:prstGeom prst="rect">
          <a:avLst/>
        </a:prstGeom>
        <a:solidFill>
          <a:srgbClr val="1C5F4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Società di controllo esterna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solidFill>
                <a:srgbClr val="FFD200"/>
              </a:solidFill>
              <a:latin typeface="Futura BT" panose="020B0702020204020204" pitchFamily="34" charset="0"/>
            </a:rPr>
            <a:t>Approva il bilancio</a:t>
          </a:r>
        </a:p>
      </dsp:txBody>
      <dsp:txXfrm>
        <a:off x="1386175" y="695855"/>
        <a:ext cx="2588997" cy="789328"/>
      </dsp:txXfrm>
    </dsp:sp>
    <dsp:sp modelId="{97D5E2D4-5ED4-4787-823D-7B5FA1A81B6D}">
      <dsp:nvSpPr>
        <dsp:cNvPr id="0" name=""/>
        <dsp:cNvSpPr/>
      </dsp:nvSpPr>
      <dsp:spPr>
        <a:xfrm>
          <a:off x="4492972" y="970739"/>
          <a:ext cx="2588997" cy="239561"/>
        </a:xfrm>
        <a:prstGeom prst="rect">
          <a:avLst/>
        </a:prstGeom>
        <a:solidFill>
          <a:srgbClr val="1C5F4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18000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>
              <a:latin typeface="Futura BT" panose="020B0702020204020204" pitchFamily="34" charset="0"/>
            </a:rPr>
            <a:t>Reconta Ernst &amp; Young S.p.A.</a:t>
          </a:r>
        </a:p>
      </dsp:txBody>
      <dsp:txXfrm>
        <a:off x="4492972" y="970739"/>
        <a:ext cx="2588997" cy="239561"/>
      </dsp:txXfrm>
    </dsp:sp>
    <dsp:sp modelId="{D2035442-E900-4428-9BB2-3A6A6379AFBE}">
      <dsp:nvSpPr>
        <dsp:cNvPr id="0" name=""/>
        <dsp:cNvSpPr/>
      </dsp:nvSpPr>
      <dsp:spPr>
        <a:xfrm>
          <a:off x="1386175" y="1682516"/>
          <a:ext cx="2588997" cy="789328"/>
        </a:xfrm>
        <a:prstGeom prst="rect">
          <a:avLst/>
        </a:prstGeom>
        <a:solidFill>
          <a:srgbClr val="1C5F4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Consiglio di amministrazione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solidFill>
                <a:srgbClr val="FFD200"/>
              </a:solidFill>
              <a:latin typeface="Futura BT" panose="020B0702020204020204" pitchFamily="34" charset="0"/>
            </a:rPr>
            <a:t>Amministrazione ordinaria e straordinaria dell’impresa</a:t>
          </a:r>
        </a:p>
      </dsp:txBody>
      <dsp:txXfrm>
        <a:off x="1386175" y="1682516"/>
        <a:ext cx="2588997" cy="789328"/>
      </dsp:txXfrm>
    </dsp:sp>
    <dsp:sp modelId="{2C28CAA1-F87B-4AE5-9358-65851C7E8108}">
      <dsp:nvSpPr>
        <dsp:cNvPr id="0" name=""/>
        <dsp:cNvSpPr/>
      </dsp:nvSpPr>
      <dsp:spPr>
        <a:xfrm>
          <a:off x="4492972" y="1682516"/>
          <a:ext cx="2588997" cy="789328"/>
        </a:xfrm>
        <a:prstGeom prst="rect">
          <a:avLst/>
        </a:prstGeom>
        <a:solidFill>
          <a:srgbClr val="1C5F4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18000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Presidente del consiglio:	Fabio </a:t>
          </a:r>
          <a:r>
            <a:rPr lang="it-IT" sz="800" kern="1200" dirty="0" err="1">
              <a:latin typeface="Futura BT" panose="020B0702020204020204" pitchFamily="34" charset="0"/>
            </a:rPr>
            <a:t>Brescacin</a:t>
          </a:r>
          <a:endParaRPr lang="it-IT" sz="800" kern="1200" dirty="0">
            <a:latin typeface="Futura BT" panose="020B0702020204020204" pitchFamily="34" charset="0"/>
          </a:endParaRPr>
        </a:p>
        <a:p>
          <a:pPr marL="18000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Vice presidente:		Marco Arduini</a:t>
          </a:r>
        </a:p>
        <a:p>
          <a:pPr marL="18000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Amministratori delegati:	Iori Fausto</a:t>
          </a:r>
        </a:p>
        <a:p>
          <a:pPr marL="18000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				Fava Claudio</a:t>
          </a:r>
        </a:p>
        <a:p>
          <a:pPr marL="18000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8 consiglieri semplici</a:t>
          </a:r>
        </a:p>
      </dsp:txBody>
      <dsp:txXfrm>
        <a:off x="4492972" y="1682516"/>
        <a:ext cx="2588997" cy="789328"/>
      </dsp:txXfrm>
    </dsp:sp>
    <dsp:sp modelId="{411F17F4-24CD-4287-8D25-D240AC468869}">
      <dsp:nvSpPr>
        <dsp:cNvPr id="0" name=""/>
        <dsp:cNvSpPr/>
      </dsp:nvSpPr>
      <dsp:spPr>
        <a:xfrm>
          <a:off x="1386175" y="2669176"/>
          <a:ext cx="2588997" cy="789328"/>
        </a:xfrm>
        <a:prstGeom prst="rect">
          <a:avLst/>
        </a:prstGeom>
        <a:solidFill>
          <a:srgbClr val="1C5F4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Collegio sindacale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solidFill>
                <a:srgbClr val="FFD200"/>
              </a:solidFill>
              <a:latin typeface="Futura BT" panose="020B0702020204020204" pitchFamily="34" charset="0"/>
            </a:rPr>
            <a:t>Si assicura che gli amministratori operino nel rispetto della legge e dell’atto costitutivo</a:t>
          </a:r>
        </a:p>
      </dsp:txBody>
      <dsp:txXfrm>
        <a:off x="1386175" y="2669176"/>
        <a:ext cx="2588997" cy="789328"/>
      </dsp:txXfrm>
    </dsp:sp>
    <dsp:sp modelId="{98C44CBA-8179-4302-8AEF-5755D3BE4920}">
      <dsp:nvSpPr>
        <dsp:cNvPr id="0" name=""/>
        <dsp:cNvSpPr/>
      </dsp:nvSpPr>
      <dsp:spPr>
        <a:xfrm>
          <a:off x="4492972" y="2669176"/>
          <a:ext cx="2588997" cy="789328"/>
        </a:xfrm>
        <a:prstGeom prst="rect">
          <a:avLst/>
        </a:prstGeom>
        <a:solidFill>
          <a:srgbClr val="1C5F4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18000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Presidente del collegio:	Massimo Zambotto</a:t>
          </a:r>
        </a:p>
        <a:p>
          <a:pPr marL="18000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3 sindaci titolari (compreso il presidente)</a:t>
          </a:r>
        </a:p>
        <a:p>
          <a:pPr marL="18000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2 sindaci supplenti</a:t>
          </a:r>
        </a:p>
      </dsp:txBody>
      <dsp:txXfrm>
        <a:off x="4492972" y="2669176"/>
        <a:ext cx="2588997" cy="78932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996E8-CB52-437E-867C-B4901626E5A3}">
      <dsp:nvSpPr>
        <dsp:cNvPr id="0" name=""/>
        <dsp:cNvSpPr/>
      </dsp:nvSpPr>
      <dsp:spPr>
        <a:xfrm>
          <a:off x="0" y="0"/>
          <a:ext cx="1143953" cy="294515"/>
        </a:xfrm>
        <a:prstGeom prst="homePlate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01</a:t>
          </a:r>
        </a:p>
      </dsp:txBody>
      <dsp:txXfrm>
        <a:off x="0" y="0"/>
        <a:ext cx="1070324" cy="294515"/>
      </dsp:txXfrm>
    </dsp:sp>
    <dsp:sp modelId="{14DDEA5E-E6FE-4DF5-9E58-60EF13A16EC5}">
      <dsp:nvSpPr>
        <dsp:cNvPr id="0" name=""/>
        <dsp:cNvSpPr/>
      </dsp:nvSpPr>
      <dsp:spPr>
        <a:xfrm>
          <a:off x="916302" y="0"/>
          <a:ext cx="1143953" cy="294515"/>
        </a:xfrm>
        <a:prstGeom prst="chevron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rgbClr val="1C5F4A"/>
              </a:solidFill>
              <a:latin typeface="Futura BT" panose="020B0702020204020204" pitchFamily="34" charset="0"/>
            </a:rPr>
            <a:t>02</a:t>
          </a:r>
        </a:p>
      </dsp:txBody>
      <dsp:txXfrm>
        <a:off x="1063560" y="0"/>
        <a:ext cx="849438" cy="294515"/>
      </dsp:txXfrm>
    </dsp:sp>
    <dsp:sp modelId="{3BFE8894-43DB-48B8-A1BC-C2BCCA9DA46C}">
      <dsp:nvSpPr>
        <dsp:cNvPr id="0" name=""/>
        <dsp:cNvSpPr/>
      </dsp:nvSpPr>
      <dsp:spPr>
        <a:xfrm>
          <a:off x="1831465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03</a:t>
          </a:r>
        </a:p>
      </dsp:txBody>
      <dsp:txXfrm>
        <a:off x="1978723" y="0"/>
        <a:ext cx="849438" cy="294515"/>
      </dsp:txXfrm>
    </dsp:sp>
    <dsp:sp modelId="{342308E9-6FDA-4DC7-9174-BAAA0C7439ED}">
      <dsp:nvSpPr>
        <dsp:cNvPr id="0" name=""/>
        <dsp:cNvSpPr/>
      </dsp:nvSpPr>
      <dsp:spPr>
        <a:xfrm>
          <a:off x="2746628" y="0"/>
          <a:ext cx="1143953" cy="294515"/>
        </a:xfrm>
        <a:prstGeom prst="chevron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latin typeface="Futura BT" panose="020B0702020204020204" pitchFamily="34" charset="0"/>
            </a:rPr>
            <a:t>04</a:t>
          </a:r>
        </a:p>
      </dsp:txBody>
      <dsp:txXfrm>
        <a:off x="2893886" y="0"/>
        <a:ext cx="849438" cy="29451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D48724-0809-4CB5-B216-E8E223CA1B2B}">
      <dsp:nvSpPr>
        <dsp:cNvPr id="0" name=""/>
        <dsp:cNvSpPr/>
      </dsp:nvSpPr>
      <dsp:spPr>
        <a:xfrm>
          <a:off x="3850044" y="349136"/>
          <a:ext cx="1479062" cy="719997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 dirty="0">
              <a:latin typeface="Futura BT" panose="020B0702020204020204" pitchFamily="34" charset="0"/>
            </a:rPr>
            <a:t>Amministrazione</a:t>
          </a:r>
        </a:p>
      </dsp:txBody>
      <dsp:txXfrm>
        <a:off x="3850044" y="349136"/>
        <a:ext cx="1479062" cy="719997"/>
      </dsp:txXfrm>
    </dsp:sp>
    <dsp:sp modelId="{64EF95B0-F96F-4EA1-9B32-A92E87BCA995}">
      <dsp:nvSpPr>
        <dsp:cNvPr id="0" name=""/>
        <dsp:cNvSpPr/>
      </dsp:nvSpPr>
      <dsp:spPr>
        <a:xfrm>
          <a:off x="2666794" y="1069133"/>
          <a:ext cx="1922781" cy="455087"/>
        </a:xfrm>
        <a:custGeom>
          <a:avLst/>
          <a:gdLst/>
          <a:ahLst/>
          <a:cxnLst/>
          <a:rect l="0" t="0" r="0" b="0"/>
          <a:pathLst>
            <a:path>
              <a:moveTo>
                <a:pt x="1922781" y="0"/>
              </a:moveTo>
              <a:lnTo>
                <a:pt x="1922781" y="227543"/>
              </a:lnTo>
              <a:lnTo>
                <a:pt x="0" y="227543"/>
              </a:lnTo>
              <a:lnTo>
                <a:pt x="0" y="455087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5131DB-6E0E-43C3-918B-F9EA52EB853A}">
      <dsp:nvSpPr>
        <dsp:cNvPr id="0" name=""/>
        <dsp:cNvSpPr/>
      </dsp:nvSpPr>
      <dsp:spPr>
        <a:xfrm>
          <a:off x="1927263" y="1524221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generale</a:t>
          </a:r>
        </a:p>
      </dsp:txBody>
      <dsp:txXfrm>
        <a:off x="1927263" y="1524221"/>
        <a:ext cx="1479062" cy="539995"/>
      </dsp:txXfrm>
    </dsp:sp>
    <dsp:sp modelId="{15A61BD2-1750-440D-BF38-AAB98176775C}">
      <dsp:nvSpPr>
        <dsp:cNvPr id="0" name=""/>
        <dsp:cNvSpPr/>
      </dsp:nvSpPr>
      <dsp:spPr>
        <a:xfrm>
          <a:off x="744013" y="2064217"/>
          <a:ext cx="1922781" cy="394416"/>
        </a:xfrm>
        <a:custGeom>
          <a:avLst/>
          <a:gdLst/>
          <a:ahLst/>
          <a:cxnLst/>
          <a:rect l="0" t="0" r="0" b="0"/>
          <a:pathLst>
            <a:path>
              <a:moveTo>
                <a:pt x="1922781" y="0"/>
              </a:moveTo>
              <a:lnTo>
                <a:pt x="1922781" y="197208"/>
              </a:lnTo>
              <a:lnTo>
                <a:pt x="0" y="197208"/>
              </a:lnTo>
              <a:lnTo>
                <a:pt x="0" y="394416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C08D6D-F654-4CE8-83B7-E4174D34C39E}">
      <dsp:nvSpPr>
        <dsp:cNvPr id="0" name=""/>
        <dsp:cNvSpPr/>
      </dsp:nvSpPr>
      <dsp:spPr>
        <a:xfrm>
          <a:off x="4482" y="2458634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Responsabile risorse umane</a:t>
          </a:r>
        </a:p>
      </dsp:txBody>
      <dsp:txXfrm>
        <a:off x="4482" y="2458634"/>
        <a:ext cx="1479062" cy="539995"/>
      </dsp:txXfrm>
    </dsp:sp>
    <dsp:sp modelId="{67897103-2BCF-4DB7-A1CB-23B87714C055}">
      <dsp:nvSpPr>
        <dsp:cNvPr id="0" name=""/>
        <dsp:cNvSpPr/>
      </dsp:nvSpPr>
      <dsp:spPr>
        <a:xfrm>
          <a:off x="2621074" y="2064217"/>
          <a:ext cx="91440" cy="3944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4416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39FCCA-262B-446D-ACA2-73E8C6316E21}">
      <dsp:nvSpPr>
        <dsp:cNvPr id="0" name=""/>
        <dsp:cNvSpPr/>
      </dsp:nvSpPr>
      <dsp:spPr>
        <a:xfrm>
          <a:off x="1927263" y="2458634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</a:t>
          </a:r>
          <a:r>
            <a:rPr lang="it-IT" sz="800" kern="1200" dirty="0" err="1">
              <a:latin typeface="Futura BT" panose="020B0702020204020204" pitchFamily="34" charset="0"/>
            </a:rPr>
            <a:t>quality</a:t>
          </a:r>
          <a:r>
            <a:rPr lang="it-IT" sz="800" kern="1200" dirty="0">
              <a:latin typeface="Futura BT" panose="020B0702020204020204" pitchFamily="34" charset="0"/>
            </a:rPr>
            <a:t> </a:t>
          </a:r>
          <a:r>
            <a:rPr lang="it-IT" sz="800" kern="1200" dirty="0" err="1">
              <a:latin typeface="Futura BT" panose="020B0702020204020204" pitchFamily="34" charset="0"/>
            </a:rPr>
            <a:t>assurance</a:t>
          </a:r>
          <a:endParaRPr lang="it-IT" sz="800" kern="1200" dirty="0">
            <a:latin typeface="Futura BT" panose="020B0702020204020204" pitchFamily="34" charset="0"/>
          </a:endParaRPr>
        </a:p>
      </dsp:txBody>
      <dsp:txXfrm>
        <a:off x="1927263" y="2458634"/>
        <a:ext cx="1479062" cy="539995"/>
      </dsp:txXfrm>
    </dsp:sp>
    <dsp:sp modelId="{FCB413FF-D1D7-454D-AA5E-FB8F616B0DA1}">
      <dsp:nvSpPr>
        <dsp:cNvPr id="0" name=""/>
        <dsp:cNvSpPr/>
      </dsp:nvSpPr>
      <dsp:spPr>
        <a:xfrm>
          <a:off x="2666794" y="2064217"/>
          <a:ext cx="1922781" cy="3944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208"/>
              </a:lnTo>
              <a:lnTo>
                <a:pt x="1922781" y="197208"/>
              </a:lnTo>
              <a:lnTo>
                <a:pt x="1922781" y="394416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B38535-C002-4189-96C5-04A39E85CCBD}">
      <dsp:nvSpPr>
        <dsp:cNvPr id="0" name=""/>
        <dsp:cNvSpPr/>
      </dsp:nvSpPr>
      <dsp:spPr>
        <a:xfrm>
          <a:off x="3850044" y="2458634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commerciale</a:t>
          </a:r>
        </a:p>
      </dsp:txBody>
      <dsp:txXfrm>
        <a:off x="3850044" y="2458634"/>
        <a:ext cx="1479062" cy="539995"/>
      </dsp:txXfrm>
    </dsp:sp>
    <dsp:sp modelId="{3973D6B8-12F5-48AA-82BB-EBD471B465CB}">
      <dsp:nvSpPr>
        <dsp:cNvPr id="0" name=""/>
        <dsp:cNvSpPr/>
      </dsp:nvSpPr>
      <dsp:spPr>
        <a:xfrm>
          <a:off x="744013" y="2998630"/>
          <a:ext cx="3845562" cy="394416"/>
        </a:xfrm>
        <a:custGeom>
          <a:avLst/>
          <a:gdLst/>
          <a:ahLst/>
          <a:cxnLst/>
          <a:rect l="0" t="0" r="0" b="0"/>
          <a:pathLst>
            <a:path>
              <a:moveTo>
                <a:pt x="3845562" y="0"/>
              </a:moveTo>
              <a:lnTo>
                <a:pt x="3845562" y="197208"/>
              </a:lnTo>
              <a:lnTo>
                <a:pt x="0" y="197208"/>
              </a:lnTo>
              <a:lnTo>
                <a:pt x="0" y="394416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5C6519-6BE8-4C13-B6D1-DF204CF4DEB7}">
      <dsp:nvSpPr>
        <dsp:cNvPr id="0" name=""/>
        <dsp:cNvSpPr/>
      </dsp:nvSpPr>
      <dsp:spPr>
        <a:xfrm>
          <a:off x="4482" y="3393046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servizi </a:t>
          </a:r>
          <a:r>
            <a:rPr lang="it-IT" sz="800" kern="1200" dirty="0" err="1">
              <a:latin typeface="Futura BT" panose="020B0702020204020204" pitchFamily="34" charset="0"/>
            </a:rPr>
            <a:t>Cuorebio</a:t>
          </a:r>
          <a:endParaRPr lang="it-IT" sz="800" kern="1200" dirty="0">
            <a:latin typeface="Futura BT" panose="020B0702020204020204" pitchFamily="34" charset="0"/>
          </a:endParaRPr>
        </a:p>
      </dsp:txBody>
      <dsp:txXfrm>
        <a:off x="4482" y="3393046"/>
        <a:ext cx="1479062" cy="539995"/>
      </dsp:txXfrm>
    </dsp:sp>
    <dsp:sp modelId="{82B06C6F-FBE4-4A3E-9D4A-E48D564B04C0}">
      <dsp:nvSpPr>
        <dsp:cNvPr id="0" name=""/>
        <dsp:cNvSpPr/>
      </dsp:nvSpPr>
      <dsp:spPr>
        <a:xfrm>
          <a:off x="2666794" y="2998630"/>
          <a:ext cx="1922781" cy="394416"/>
        </a:xfrm>
        <a:custGeom>
          <a:avLst/>
          <a:gdLst/>
          <a:ahLst/>
          <a:cxnLst/>
          <a:rect l="0" t="0" r="0" b="0"/>
          <a:pathLst>
            <a:path>
              <a:moveTo>
                <a:pt x="1922781" y="0"/>
              </a:moveTo>
              <a:lnTo>
                <a:pt x="1922781" y="197208"/>
              </a:lnTo>
              <a:lnTo>
                <a:pt x="0" y="197208"/>
              </a:lnTo>
              <a:lnTo>
                <a:pt x="0" y="394416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FDB433-6ABE-43C9-90E3-F5A0D19E9BD8}">
      <dsp:nvSpPr>
        <dsp:cNvPr id="0" name=""/>
        <dsp:cNvSpPr/>
      </dsp:nvSpPr>
      <dsp:spPr>
        <a:xfrm>
          <a:off x="1927263" y="3393046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progetto </a:t>
          </a:r>
          <a:r>
            <a:rPr lang="it-IT" sz="800" kern="1200" dirty="0" err="1">
              <a:latin typeface="Futura BT" panose="020B0702020204020204" pitchFamily="34" charset="0"/>
            </a:rPr>
            <a:t>Naturasì</a:t>
          </a:r>
          <a:endParaRPr lang="it-IT" sz="800" kern="1200" dirty="0">
            <a:latin typeface="Futura BT" panose="020B0702020204020204" pitchFamily="34" charset="0"/>
          </a:endParaRPr>
        </a:p>
      </dsp:txBody>
      <dsp:txXfrm>
        <a:off x="1927263" y="3393046"/>
        <a:ext cx="1479062" cy="539995"/>
      </dsp:txXfrm>
    </dsp:sp>
    <dsp:sp modelId="{C6CC51ED-1720-4D73-BC34-CBA4835E2A92}">
      <dsp:nvSpPr>
        <dsp:cNvPr id="0" name=""/>
        <dsp:cNvSpPr/>
      </dsp:nvSpPr>
      <dsp:spPr>
        <a:xfrm>
          <a:off x="4543856" y="2998630"/>
          <a:ext cx="91440" cy="3944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4416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E8792D-842A-4691-93BC-4647011D1848}">
      <dsp:nvSpPr>
        <dsp:cNvPr id="0" name=""/>
        <dsp:cNvSpPr/>
      </dsp:nvSpPr>
      <dsp:spPr>
        <a:xfrm>
          <a:off x="3850044" y="3393046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vendite</a:t>
          </a:r>
        </a:p>
      </dsp:txBody>
      <dsp:txXfrm>
        <a:off x="3850044" y="3393046"/>
        <a:ext cx="1479062" cy="539995"/>
      </dsp:txXfrm>
    </dsp:sp>
    <dsp:sp modelId="{DCC546A0-68FA-451D-A95C-FC66479FA7CC}">
      <dsp:nvSpPr>
        <dsp:cNvPr id="0" name=""/>
        <dsp:cNvSpPr/>
      </dsp:nvSpPr>
      <dsp:spPr>
        <a:xfrm>
          <a:off x="4589576" y="2998630"/>
          <a:ext cx="1922781" cy="3944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208"/>
              </a:lnTo>
              <a:lnTo>
                <a:pt x="1922781" y="197208"/>
              </a:lnTo>
              <a:lnTo>
                <a:pt x="1922781" y="394416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0A23CB-6DDD-48F4-9741-E3737EB7A574}">
      <dsp:nvSpPr>
        <dsp:cNvPr id="0" name=""/>
        <dsp:cNvSpPr/>
      </dsp:nvSpPr>
      <dsp:spPr>
        <a:xfrm>
          <a:off x="5772826" y="3393046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acquisti</a:t>
          </a:r>
        </a:p>
      </dsp:txBody>
      <dsp:txXfrm>
        <a:off x="5772826" y="3393046"/>
        <a:ext cx="1479062" cy="539995"/>
      </dsp:txXfrm>
    </dsp:sp>
    <dsp:sp modelId="{5C024423-0B71-4766-BAA8-8121DFCB3939}">
      <dsp:nvSpPr>
        <dsp:cNvPr id="0" name=""/>
        <dsp:cNvSpPr/>
      </dsp:nvSpPr>
      <dsp:spPr>
        <a:xfrm>
          <a:off x="4589576" y="2998630"/>
          <a:ext cx="3845562" cy="3944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208"/>
              </a:lnTo>
              <a:lnTo>
                <a:pt x="3845562" y="197208"/>
              </a:lnTo>
              <a:lnTo>
                <a:pt x="3845562" y="394416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5077D9-DB86-4DA9-8587-90C387400D8D}">
      <dsp:nvSpPr>
        <dsp:cNvPr id="0" name=""/>
        <dsp:cNvSpPr/>
      </dsp:nvSpPr>
      <dsp:spPr>
        <a:xfrm>
          <a:off x="7695607" y="3393046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marketing</a:t>
          </a:r>
        </a:p>
      </dsp:txBody>
      <dsp:txXfrm>
        <a:off x="7695607" y="3393046"/>
        <a:ext cx="1479062" cy="539995"/>
      </dsp:txXfrm>
    </dsp:sp>
    <dsp:sp modelId="{50E52A31-7B64-44EC-B825-22DFE7949F5B}">
      <dsp:nvSpPr>
        <dsp:cNvPr id="0" name=""/>
        <dsp:cNvSpPr/>
      </dsp:nvSpPr>
      <dsp:spPr>
        <a:xfrm>
          <a:off x="4543856" y="1069133"/>
          <a:ext cx="91440" cy="45508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55087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9BD9DA-608F-4EC9-9133-9C6D6944DEBB}">
      <dsp:nvSpPr>
        <dsp:cNvPr id="0" name=""/>
        <dsp:cNvSpPr/>
      </dsp:nvSpPr>
      <dsp:spPr>
        <a:xfrm>
          <a:off x="3850044" y="1524221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logistica</a:t>
          </a:r>
        </a:p>
      </dsp:txBody>
      <dsp:txXfrm>
        <a:off x="3850044" y="1524221"/>
        <a:ext cx="1479062" cy="539995"/>
      </dsp:txXfrm>
    </dsp:sp>
    <dsp:sp modelId="{DFBB15DA-D85F-4FC0-BA19-523DBD1C9DA1}">
      <dsp:nvSpPr>
        <dsp:cNvPr id="0" name=""/>
        <dsp:cNvSpPr/>
      </dsp:nvSpPr>
      <dsp:spPr>
        <a:xfrm>
          <a:off x="4589576" y="1069133"/>
          <a:ext cx="1922781" cy="455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7543"/>
              </a:lnTo>
              <a:lnTo>
                <a:pt x="1922781" y="227543"/>
              </a:lnTo>
              <a:lnTo>
                <a:pt x="1922781" y="455087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8C3983-0A9E-4890-927A-85C477DA4B3F}">
      <dsp:nvSpPr>
        <dsp:cNvPr id="0" name=""/>
        <dsp:cNvSpPr/>
      </dsp:nvSpPr>
      <dsp:spPr>
        <a:xfrm>
          <a:off x="5772826" y="1524221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sviluppo</a:t>
          </a:r>
        </a:p>
      </dsp:txBody>
      <dsp:txXfrm>
        <a:off x="5772826" y="1524221"/>
        <a:ext cx="1479062" cy="539995"/>
      </dsp:txXfrm>
    </dsp:sp>
    <dsp:sp modelId="{D76A05B4-AE8A-4BDB-8AA7-3627952BB722}">
      <dsp:nvSpPr>
        <dsp:cNvPr id="0" name=""/>
        <dsp:cNvSpPr/>
      </dsp:nvSpPr>
      <dsp:spPr>
        <a:xfrm>
          <a:off x="4589576" y="1069133"/>
          <a:ext cx="3845562" cy="455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7543"/>
              </a:lnTo>
              <a:lnTo>
                <a:pt x="3845562" y="227543"/>
              </a:lnTo>
              <a:lnTo>
                <a:pt x="3845562" y="455087"/>
              </a:lnTo>
            </a:path>
          </a:pathLst>
        </a:custGeom>
        <a:noFill/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23CB0C-CEE1-4366-94EF-D8758CEB74D8}">
      <dsp:nvSpPr>
        <dsp:cNvPr id="0" name=""/>
        <dsp:cNvSpPr/>
      </dsp:nvSpPr>
      <dsp:spPr>
        <a:xfrm>
          <a:off x="7695607" y="1524221"/>
          <a:ext cx="1479062" cy="539995"/>
        </a:xfrm>
        <a:prstGeom prst="rect">
          <a:avLst/>
        </a:prstGeom>
        <a:solidFill>
          <a:srgbClr val="1C5F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Futura BT" panose="020B0702020204020204" pitchFamily="34" charset="0"/>
            </a:rPr>
            <a:t>Direttore finanziario</a:t>
          </a:r>
        </a:p>
      </dsp:txBody>
      <dsp:txXfrm>
        <a:off x="7695607" y="1524221"/>
        <a:ext cx="1479062" cy="5399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348AAA-FF5A-4C0A-858F-25D7A19098F0}" type="datetimeFigureOut">
              <a:rPr lang="it-IT" smtClean="0"/>
              <a:t>24/11/2021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4BDBEB-0E9A-4E68-B631-FF4CD5A00BB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1186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BDBEB-0E9A-4E68-B631-FF4CD5A00BB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2014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BDBEB-0E9A-4E68-B631-FF4CD5A00BBA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7304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BDBEB-0E9A-4E68-B631-FF4CD5A00BBA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7450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726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159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493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11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332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705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276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272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102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578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616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994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5.xml"/><Relationship Id="rId7" Type="http://schemas.microsoft.com/office/2014/relationships/chartEx" Target="../charts/chartEx1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10" Type="http://schemas.openxmlformats.org/officeDocument/2006/relationships/image" Target="../media/image12.sv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13" Type="http://schemas.microsoft.com/office/2007/relationships/diagramDrawing" Target="../diagrams/drawing7.xml"/><Relationship Id="rId3" Type="http://schemas.openxmlformats.org/officeDocument/2006/relationships/image" Target="../media/image12.svg"/><Relationship Id="rId7" Type="http://schemas.openxmlformats.org/officeDocument/2006/relationships/diagramColors" Target="../diagrams/colors6.xml"/><Relationship Id="rId12" Type="http://schemas.openxmlformats.org/officeDocument/2006/relationships/diagramColors" Target="../diagrams/colors7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11" Type="http://schemas.openxmlformats.org/officeDocument/2006/relationships/diagramQuickStyle" Target="../diagrams/quickStyle7.xml"/><Relationship Id="rId5" Type="http://schemas.openxmlformats.org/officeDocument/2006/relationships/diagramLayout" Target="../diagrams/layout6.xml"/><Relationship Id="rId10" Type="http://schemas.openxmlformats.org/officeDocument/2006/relationships/diagramLayout" Target="../diagrams/layout7.xml"/><Relationship Id="rId4" Type="http://schemas.openxmlformats.org/officeDocument/2006/relationships/diagramData" Target="../diagrams/data6.xml"/><Relationship Id="rId9" Type="http://schemas.openxmlformats.org/officeDocument/2006/relationships/diagramData" Target="../diagrams/data7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13" Type="http://schemas.microsoft.com/office/2007/relationships/diagramDrawing" Target="../diagrams/drawing9.xml"/><Relationship Id="rId3" Type="http://schemas.openxmlformats.org/officeDocument/2006/relationships/image" Target="../media/image17.svg"/><Relationship Id="rId7" Type="http://schemas.openxmlformats.org/officeDocument/2006/relationships/diagramColors" Target="../diagrams/colors8.xml"/><Relationship Id="rId12" Type="http://schemas.openxmlformats.org/officeDocument/2006/relationships/diagramColors" Target="../diagrams/colors9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11" Type="http://schemas.openxmlformats.org/officeDocument/2006/relationships/diagramQuickStyle" Target="../diagrams/quickStyle9.xml"/><Relationship Id="rId5" Type="http://schemas.openxmlformats.org/officeDocument/2006/relationships/diagramLayout" Target="../diagrams/layout8.xml"/><Relationship Id="rId10" Type="http://schemas.openxmlformats.org/officeDocument/2006/relationships/diagramLayout" Target="../diagrams/layout9.xml"/><Relationship Id="rId4" Type="http://schemas.openxmlformats.org/officeDocument/2006/relationships/diagramData" Target="../diagrams/data8.xml"/><Relationship Id="rId9" Type="http://schemas.openxmlformats.org/officeDocument/2006/relationships/diagramData" Target="../diagrams/data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26.png"/><Relationship Id="rId7" Type="http://schemas.openxmlformats.org/officeDocument/2006/relationships/diagramQuickStyle" Target="../diagrams/quickStyle10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10" Type="http://schemas.openxmlformats.org/officeDocument/2006/relationships/image" Target="../media/image28.jpg"/><Relationship Id="rId4" Type="http://schemas.openxmlformats.org/officeDocument/2006/relationships/image" Target="../media/image27.jpg"/><Relationship Id="rId9" Type="http://schemas.microsoft.com/office/2007/relationships/diagramDrawing" Target="../diagrams/drawing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3.png"/><Relationship Id="rId18" Type="http://schemas.openxmlformats.org/officeDocument/2006/relationships/image" Target="../media/image38.svg"/><Relationship Id="rId3" Type="http://schemas.openxmlformats.org/officeDocument/2006/relationships/diagramLayout" Target="../diagrams/layout11.xml"/><Relationship Id="rId21" Type="http://schemas.openxmlformats.org/officeDocument/2006/relationships/image" Target="../media/image41.png"/><Relationship Id="rId7" Type="http://schemas.openxmlformats.org/officeDocument/2006/relationships/image" Target="../media/image11.png"/><Relationship Id="rId12" Type="http://schemas.openxmlformats.org/officeDocument/2006/relationships/image" Target="../media/image32.svg"/><Relationship Id="rId17" Type="http://schemas.openxmlformats.org/officeDocument/2006/relationships/image" Target="../media/image37.png"/><Relationship Id="rId2" Type="http://schemas.openxmlformats.org/officeDocument/2006/relationships/diagramData" Target="../diagrams/data11.xml"/><Relationship Id="rId16" Type="http://schemas.openxmlformats.org/officeDocument/2006/relationships/image" Target="../media/image36.svg"/><Relationship Id="rId20" Type="http://schemas.openxmlformats.org/officeDocument/2006/relationships/image" Target="../media/image40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11" Type="http://schemas.openxmlformats.org/officeDocument/2006/relationships/image" Target="../media/image31.png"/><Relationship Id="rId24" Type="http://schemas.openxmlformats.org/officeDocument/2006/relationships/image" Target="../media/image44.svg"/><Relationship Id="rId5" Type="http://schemas.openxmlformats.org/officeDocument/2006/relationships/diagramColors" Target="../diagrams/colors11.xml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10" Type="http://schemas.openxmlformats.org/officeDocument/2006/relationships/image" Target="../media/image30.svg"/><Relationship Id="rId19" Type="http://schemas.openxmlformats.org/officeDocument/2006/relationships/image" Target="../media/image39.png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29.png"/><Relationship Id="rId14" Type="http://schemas.openxmlformats.org/officeDocument/2006/relationships/image" Target="../media/image34.svg"/><Relationship Id="rId22" Type="http://schemas.openxmlformats.org/officeDocument/2006/relationships/image" Target="../media/image4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3.png"/><Relationship Id="rId18" Type="http://schemas.openxmlformats.org/officeDocument/2006/relationships/image" Target="../media/image38.svg"/><Relationship Id="rId3" Type="http://schemas.openxmlformats.org/officeDocument/2006/relationships/diagramLayout" Target="../diagrams/layout12.xml"/><Relationship Id="rId21" Type="http://schemas.openxmlformats.org/officeDocument/2006/relationships/image" Target="../media/image41.png"/><Relationship Id="rId7" Type="http://schemas.openxmlformats.org/officeDocument/2006/relationships/image" Target="../media/image11.png"/><Relationship Id="rId12" Type="http://schemas.openxmlformats.org/officeDocument/2006/relationships/image" Target="../media/image32.svg"/><Relationship Id="rId17" Type="http://schemas.openxmlformats.org/officeDocument/2006/relationships/image" Target="../media/image37.png"/><Relationship Id="rId2" Type="http://schemas.openxmlformats.org/officeDocument/2006/relationships/diagramData" Target="../diagrams/data12.xml"/><Relationship Id="rId16" Type="http://schemas.openxmlformats.org/officeDocument/2006/relationships/image" Target="../media/image36.svg"/><Relationship Id="rId20" Type="http://schemas.openxmlformats.org/officeDocument/2006/relationships/image" Target="../media/image40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11" Type="http://schemas.openxmlformats.org/officeDocument/2006/relationships/image" Target="../media/image31.png"/><Relationship Id="rId24" Type="http://schemas.openxmlformats.org/officeDocument/2006/relationships/image" Target="../media/image44.svg"/><Relationship Id="rId5" Type="http://schemas.openxmlformats.org/officeDocument/2006/relationships/diagramColors" Target="../diagrams/colors12.xml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10" Type="http://schemas.openxmlformats.org/officeDocument/2006/relationships/image" Target="../media/image30.svg"/><Relationship Id="rId19" Type="http://schemas.openxmlformats.org/officeDocument/2006/relationships/image" Target="../media/image39.png"/><Relationship Id="rId4" Type="http://schemas.openxmlformats.org/officeDocument/2006/relationships/diagramQuickStyle" Target="../diagrams/quickStyle12.xml"/><Relationship Id="rId9" Type="http://schemas.openxmlformats.org/officeDocument/2006/relationships/image" Target="../media/image29.png"/><Relationship Id="rId14" Type="http://schemas.openxmlformats.org/officeDocument/2006/relationships/image" Target="../media/image34.svg"/><Relationship Id="rId22" Type="http://schemas.openxmlformats.org/officeDocument/2006/relationships/image" Target="../media/image4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Relationship Id="rId9" Type="http://schemas.openxmlformats.org/officeDocument/2006/relationships/image" Target="../media/image1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10" Type="http://schemas.openxmlformats.org/officeDocument/2006/relationships/image" Target="../media/image12.svg"/><Relationship Id="rId4" Type="http://schemas.openxmlformats.org/officeDocument/2006/relationships/diagramLayout" Target="../diagrams/layout14.xml"/><Relationship Id="rId9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chart" Target="../charts/chart3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13" Type="http://schemas.openxmlformats.org/officeDocument/2006/relationships/hyperlink" Target="https://www.naturasi.it/notizie/ecornaturasi-prima-societa-benefit-nel-mondo-retail-bio-italiano" TargetMode="External"/><Relationship Id="rId3" Type="http://schemas.openxmlformats.org/officeDocument/2006/relationships/image" Target="../media/image17.svg"/><Relationship Id="rId7" Type="http://schemas.openxmlformats.org/officeDocument/2006/relationships/diagramColors" Target="../diagrams/colors16.xml"/><Relationship Id="rId12" Type="http://schemas.openxmlformats.org/officeDocument/2006/relationships/hyperlink" Target="https://www.naturasi.it/chi-siamo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6.xml"/><Relationship Id="rId11" Type="http://schemas.openxmlformats.org/officeDocument/2006/relationships/hyperlink" Target="https://aziendeincampo.wordpress.com/2020/08/21/renzo-rosso-non-crede-piu-nel-biologico-cede-il-suo-26-del-retailer-ecornaturasi/" TargetMode="External"/><Relationship Id="rId5" Type="http://schemas.openxmlformats.org/officeDocument/2006/relationships/diagramLayout" Target="../diagrams/layout16.xml"/><Relationship Id="rId15" Type="http://schemas.openxmlformats.org/officeDocument/2006/relationships/hyperlink" Target="https://www.registroimprese.it/" TargetMode="External"/><Relationship Id="rId10" Type="http://schemas.openxmlformats.org/officeDocument/2006/relationships/hyperlink" Target="https://ciboserio.it/i-negozi-specializzati-nel-bio-in-italia/" TargetMode="External"/><Relationship Id="rId4" Type="http://schemas.openxmlformats.org/officeDocument/2006/relationships/diagramData" Target="../diagrams/data16.xml"/><Relationship Id="rId9" Type="http://schemas.openxmlformats.org/officeDocument/2006/relationships/hyperlink" Target="https://www.naturasi.it/fileadmin/PDF_Files/2019_CP_ITA_Dig.pdf" TargetMode="External"/><Relationship Id="rId14" Type="http://schemas.openxmlformats.org/officeDocument/2006/relationships/hyperlink" Target="https://www.naturasi.it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2.sv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21.sv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20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1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6">
            <a:extLst>
              <a:ext uri="{FF2B5EF4-FFF2-40B4-BE49-F238E27FC236}">
                <a16:creationId xmlns:a16="http://schemas.microsoft.com/office/drawing/2014/main" id="{CCBB00E5-BC84-4640-A037-F08CD483B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5767" y="1843092"/>
            <a:ext cx="5780463" cy="15859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5C039B-251E-45F5-A5AF-D0B80EC66B0F}"/>
              </a:ext>
            </a:extLst>
          </p:cNvPr>
          <p:cNvSpPr txBox="1"/>
          <p:nvPr/>
        </p:nvSpPr>
        <p:spPr>
          <a:xfrm>
            <a:off x="2123777" y="4011105"/>
            <a:ext cx="794444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Futura BT" panose="020B0702020204020204" pitchFamily="34" charset="0"/>
                <a:cs typeface="Aharoni" panose="02010803020104030203" pitchFamily="2" charset="-79"/>
              </a:rPr>
              <a:t>Gruppo : </a:t>
            </a:r>
            <a:r>
              <a:rPr lang="en-US" sz="2400" dirty="0" err="1">
                <a:solidFill>
                  <a:srgbClr val="FFD200"/>
                </a:solidFill>
                <a:latin typeface="Futura BT" panose="020B0702020204020204" pitchFamily="34" charset="0"/>
                <a:cs typeface="Aharoni" panose="02010803020104030203" pitchFamily="2" charset="-79"/>
              </a:rPr>
              <a:t>ManzoTeam</a:t>
            </a:r>
            <a:endParaRPr lang="en-US" sz="2400" dirty="0">
              <a:solidFill>
                <a:srgbClr val="FFD200"/>
              </a:solidFill>
              <a:latin typeface="Futura BT" panose="020B0702020204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94488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1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persona, parete, uomo, interni&#10;&#10;Descrizione generata automaticamente">
            <a:extLst>
              <a:ext uri="{FF2B5EF4-FFF2-40B4-BE49-F238E27FC236}">
                <a16:creationId xmlns:a16="http://schemas.microsoft.com/office/drawing/2014/main" id="{2D50444C-18B8-4EC1-9464-A62432FC81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36359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31" name="Freeform: Shape 23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25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>
                <a:latin typeface="Futura BT" panose="020B0702020204020204" pitchFamily="34" charset="0"/>
              </a:rPr>
              <a:t>L’uscita</a:t>
            </a:r>
            <a:r>
              <a:rPr lang="en-US" dirty="0">
                <a:latin typeface="Futura BT" panose="020B0702020204020204" pitchFamily="34" charset="0"/>
              </a:rPr>
              <a:t> di Renzo Rosso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D8970AC-447E-4E57-9B57-0B6B20F358B9}"/>
              </a:ext>
            </a:extLst>
          </p:cNvPr>
          <p:cNvSpPr txBox="1"/>
          <p:nvPr/>
        </p:nvSpPr>
        <p:spPr>
          <a:xfrm>
            <a:off x="477981" y="992411"/>
            <a:ext cx="36219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+mj-lt"/>
              </a:rPr>
              <a:t>Ad agosto 2020 il noto guru di Diesel cede, tramite la controllata Red </a:t>
            </a:r>
            <a:r>
              <a:rPr lang="it-IT" sz="2000" dirty="0" err="1">
                <a:latin typeface="+mj-lt"/>
              </a:rPr>
              <a:t>Circle</a:t>
            </a:r>
            <a:r>
              <a:rPr lang="it-IT" sz="2000" dirty="0">
                <a:latin typeface="+mj-lt"/>
              </a:rPr>
              <a:t> Investments le sue quote di </a:t>
            </a:r>
            <a:r>
              <a:rPr lang="it-IT" sz="2000" dirty="0" err="1">
                <a:latin typeface="+mj-lt"/>
              </a:rPr>
              <a:t>EcorNaturaSì</a:t>
            </a:r>
            <a:r>
              <a:rPr lang="it-IT" sz="2000" dirty="0">
                <a:latin typeface="+mj-lt"/>
              </a:rPr>
              <a:t> per un totale del 26%.</a:t>
            </a:r>
          </a:p>
        </p:txBody>
      </p:sp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1E049035-C594-4F41-B738-408E8BA06038}"/>
              </a:ext>
            </a:extLst>
          </p:cNvPr>
          <p:cNvSpPr txBox="1"/>
          <p:nvPr/>
        </p:nvSpPr>
        <p:spPr>
          <a:xfrm>
            <a:off x="477981" y="4622752"/>
            <a:ext cx="36219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+mj-lt"/>
              </a:rPr>
              <a:t>Le quote sono state acquistate dai soci già esistenti, tra cui </a:t>
            </a:r>
            <a:r>
              <a:rPr lang="it-IT" sz="2000" dirty="0" err="1">
                <a:latin typeface="+mj-lt"/>
              </a:rPr>
              <a:t>Ulirosa</a:t>
            </a:r>
            <a:r>
              <a:rPr lang="it-IT" sz="2000" dirty="0">
                <a:latin typeface="+mj-lt"/>
              </a:rPr>
              <a:t> che passa dal 38% al 48%.</a:t>
            </a:r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1AEA0469-ECCD-4C47-B59E-D6CB132EA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23422" y="5973809"/>
            <a:ext cx="7905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30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15" y="-112052"/>
            <a:ext cx="7164493" cy="132556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Azioni e Soci</a:t>
            </a:r>
            <a:endParaRPr lang="it-IT" sz="2700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14B43A1-DA18-441F-A3C8-1DD576C678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7771119"/>
              </p:ext>
            </p:extLst>
          </p:nvPr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F07962C5-841D-439B-8A2A-707EB7C72F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418707"/>
              </p:ext>
            </p:extLst>
          </p:nvPr>
        </p:nvGraphicFramePr>
        <p:xfrm>
          <a:off x="5853110" y="551844"/>
          <a:ext cx="5779328" cy="12151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31">
                  <a:extLst>
                    <a:ext uri="{9D8B030D-6E8A-4147-A177-3AD203B41FA5}">
                      <a16:colId xmlns:a16="http://schemas.microsoft.com/office/drawing/2014/main" val="2788694586"/>
                    </a:ext>
                  </a:extLst>
                </a:gridCol>
                <a:gridCol w="2611274">
                  <a:extLst>
                    <a:ext uri="{9D8B030D-6E8A-4147-A177-3AD203B41FA5}">
                      <a16:colId xmlns:a16="http://schemas.microsoft.com/office/drawing/2014/main" val="2463459753"/>
                    </a:ext>
                  </a:extLst>
                </a:gridCol>
                <a:gridCol w="691486">
                  <a:extLst>
                    <a:ext uri="{9D8B030D-6E8A-4147-A177-3AD203B41FA5}">
                      <a16:colId xmlns:a16="http://schemas.microsoft.com/office/drawing/2014/main" val="2264624100"/>
                    </a:ext>
                  </a:extLst>
                </a:gridCol>
                <a:gridCol w="1269240">
                  <a:extLst>
                    <a:ext uri="{9D8B030D-6E8A-4147-A177-3AD203B41FA5}">
                      <a16:colId xmlns:a16="http://schemas.microsoft.com/office/drawing/2014/main" val="3139378777"/>
                    </a:ext>
                  </a:extLst>
                </a:gridCol>
                <a:gridCol w="618697">
                  <a:extLst>
                    <a:ext uri="{9D8B030D-6E8A-4147-A177-3AD203B41FA5}">
                      <a16:colId xmlns:a16="http://schemas.microsoft.com/office/drawing/2014/main" val="2884895561"/>
                    </a:ext>
                  </a:extLst>
                </a:gridCol>
              </a:tblGrid>
              <a:tr h="483653">
                <a:tc>
                  <a:txBody>
                    <a:bodyPr/>
                    <a:lstStyle/>
                    <a:p>
                      <a:pPr algn="l"/>
                      <a:r>
                        <a:rPr lang="it-IT" sz="1000" b="1" dirty="0">
                          <a:latin typeface="+mj-lt"/>
                        </a:rPr>
                        <a:t>Sezione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000" b="1" dirty="0">
                          <a:latin typeface="+mj-lt"/>
                        </a:rPr>
                        <a:t>Categoria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Diritto di voto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Diritto designazione amministratori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731335"/>
                  </a:ext>
                </a:extLst>
              </a:tr>
              <a:tr h="214957"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Azioni ordinarie e azioni speciali di categoria F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Si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no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6,47%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3232194"/>
                  </a:ext>
                </a:extLst>
              </a:tr>
              <a:tr h="214957"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Azioni speciali di categoria A , B , C , 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si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si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70,33%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7629847"/>
                  </a:ext>
                </a:extLst>
              </a:tr>
              <a:tr h="236724"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Azioni speciali di categoria 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no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no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23,20%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1879225"/>
                  </a:ext>
                </a:extLst>
              </a:tr>
            </a:tbl>
          </a:graphicData>
        </a:graphic>
      </p:graphicFrame>
      <p:graphicFrame>
        <p:nvGraphicFramePr>
          <p:cNvPr id="63" name="Tabella 3">
            <a:extLst>
              <a:ext uri="{FF2B5EF4-FFF2-40B4-BE49-F238E27FC236}">
                <a16:creationId xmlns:a16="http://schemas.microsoft.com/office/drawing/2014/main" id="{AA09C27F-EFFF-4B60-A88C-91C80705B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351471"/>
              </p:ext>
            </p:extLst>
          </p:nvPr>
        </p:nvGraphicFramePr>
        <p:xfrm>
          <a:off x="5853110" y="1973866"/>
          <a:ext cx="5779332" cy="432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6252">
                  <a:extLst>
                    <a:ext uri="{9D8B030D-6E8A-4147-A177-3AD203B41FA5}">
                      <a16:colId xmlns:a16="http://schemas.microsoft.com/office/drawing/2014/main" val="2463459753"/>
                    </a:ext>
                  </a:extLst>
                </a:gridCol>
                <a:gridCol w="3444298">
                  <a:extLst>
                    <a:ext uri="{9D8B030D-6E8A-4147-A177-3AD203B41FA5}">
                      <a16:colId xmlns:a16="http://schemas.microsoft.com/office/drawing/2014/main" val="2264624100"/>
                    </a:ext>
                  </a:extLst>
                </a:gridCol>
                <a:gridCol w="718782">
                  <a:extLst>
                    <a:ext uri="{9D8B030D-6E8A-4147-A177-3AD203B41FA5}">
                      <a16:colId xmlns:a16="http://schemas.microsoft.com/office/drawing/2014/main" val="3139378777"/>
                    </a:ext>
                  </a:extLst>
                </a:gridCol>
              </a:tblGrid>
              <a:tr h="161818">
                <a:tc>
                  <a:txBody>
                    <a:bodyPr/>
                    <a:lstStyle/>
                    <a:p>
                      <a:pPr algn="l"/>
                      <a:r>
                        <a:rPr lang="it-IT" sz="1000" b="1" dirty="0">
                          <a:latin typeface="+mj-lt"/>
                        </a:rPr>
                        <a:t>Soci e titolari di diritti su azioni e quote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N. Azioni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731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 err="1">
                          <a:latin typeface="+mj-lt"/>
                        </a:rPr>
                        <a:t>Ulirosa</a:t>
                      </a:r>
                      <a:r>
                        <a:rPr lang="it-IT" sz="1000" b="0" dirty="0">
                          <a:latin typeface="+mj-lt"/>
                        </a:rPr>
                        <a:t> S.p.A.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911.709</a:t>
                      </a:r>
                    </a:p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(Di cui 855.011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A e 56.698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D)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47,94%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806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Alpa S.r.l.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456.544</a:t>
                      </a:r>
                    </a:p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(Di cui 283.642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B e 172.902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D)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24,01%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5647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 err="1">
                          <a:latin typeface="+mj-lt"/>
                        </a:rPr>
                        <a:t>Bio</a:t>
                      </a:r>
                      <a:r>
                        <a:rPr lang="it-IT" sz="1000" b="0" dirty="0">
                          <a:latin typeface="+mj-lt"/>
                        </a:rPr>
                        <a:t> Iniziative S.r.l.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177.097</a:t>
                      </a:r>
                    </a:p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(Di cui 109.060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E </a:t>
                      </a:r>
                      <a:r>
                        <a:rPr lang="it-IT" sz="1000" b="0" dirty="0" err="1">
                          <a:latin typeface="+mj-lt"/>
                        </a:rPr>
                        <a:t>e</a:t>
                      </a:r>
                      <a:r>
                        <a:rPr lang="it-IT" sz="1000" b="0" dirty="0">
                          <a:latin typeface="+mj-lt"/>
                        </a:rPr>
                        <a:t> 68.037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D)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9,31%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7629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 err="1">
                          <a:latin typeface="+mj-lt"/>
                        </a:rPr>
                        <a:t>Luisante</a:t>
                      </a:r>
                      <a:r>
                        <a:rPr lang="it-IT" sz="1000" b="0" dirty="0">
                          <a:latin typeface="+mj-lt"/>
                        </a:rPr>
                        <a:t> S.A.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125.506</a:t>
                      </a:r>
                    </a:p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(Di cui 49.020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D e 76.486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F)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6,60%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1879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 err="1">
                          <a:latin typeface="+mj-lt"/>
                        </a:rPr>
                        <a:t>Schutz</a:t>
                      </a:r>
                      <a:r>
                        <a:rPr lang="it-IT" sz="1000" b="0" dirty="0">
                          <a:latin typeface="+mj-lt"/>
                        </a:rPr>
                        <a:t> Ernst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19.000</a:t>
                      </a:r>
                    </a:p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(Di cui 11.400 azioni ordinarie e 7.600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cat.D</a:t>
                      </a:r>
                      <a:r>
                        <a:rPr lang="it-IT" sz="1000" b="0" dirty="0">
                          <a:latin typeface="+mj-lt"/>
                        </a:rPr>
                        <a:t>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1,00%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3834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 err="1">
                          <a:latin typeface="+mj-lt"/>
                        </a:rPr>
                        <a:t>Purpose</a:t>
                      </a:r>
                      <a:r>
                        <a:rPr lang="it-IT" sz="1000" b="0" dirty="0">
                          <a:latin typeface="+mj-lt"/>
                        </a:rPr>
                        <a:t> Evergreen Capital GMBH &amp; CO.KGAA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37.933</a:t>
                      </a:r>
                    </a:p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(Di cui 21.969 azioni ordinarie e 15.964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D)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1,99%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760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Invest Tre S.r.l.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173.825</a:t>
                      </a:r>
                    </a:p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(Di cui 107.041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C e 66.784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D)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9,14%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132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Dean Thomas William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24.656</a:t>
                      </a:r>
                    </a:p>
                    <a:p>
                      <a:pPr algn="l"/>
                      <a:r>
                        <a:rPr lang="it-IT" sz="1000" b="0" dirty="0">
                          <a:latin typeface="+mj-lt"/>
                        </a:rPr>
                        <a:t>(Di cui 14.794 azioni ordinarie e 9.862 azioni speciali di </a:t>
                      </a:r>
                      <a:r>
                        <a:rPr lang="it-IT" sz="1000" b="0" dirty="0" err="1">
                          <a:latin typeface="+mj-lt"/>
                        </a:rPr>
                        <a:t>cat</a:t>
                      </a:r>
                      <a:r>
                        <a:rPr lang="it-IT" sz="1000" b="0" dirty="0">
                          <a:latin typeface="+mj-lt"/>
                        </a:rPr>
                        <a:t>. D)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1,28%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6056241"/>
                  </a:ext>
                </a:extLst>
              </a:tr>
            </a:tbl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0" name="Grafico 9">
                <a:extLst>
                  <a:ext uri="{FF2B5EF4-FFF2-40B4-BE49-F238E27FC236}">
                    <a16:creationId xmlns:a16="http://schemas.microsoft.com/office/drawing/2014/main" id="{FE2EB516-9E9C-4C1B-B48A-548BA602F4C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516798647"/>
                  </p:ext>
                </p:extLst>
              </p:nvPr>
            </p:nvGraphicFramePr>
            <p:xfrm>
              <a:off x="-193953" y="1510149"/>
              <a:ext cx="6047065" cy="409531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7"/>
              </a:graphicData>
            </a:graphic>
          </p:graphicFrame>
        </mc:Choice>
        <mc:Fallback xmlns="">
          <p:pic>
            <p:nvPicPr>
              <p:cNvPr id="10" name="Grafico 9">
                <a:extLst>
                  <a:ext uri="{FF2B5EF4-FFF2-40B4-BE49-F238E27FC236}">
                    <a16:creationId xmlns:a16="http://schemas.microsoft.com/office/drawing/2014/main" id="{FE2EB516-9E9C-4C1B-B48A-548BA602F4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93953" y="1510149"/>
                <a:ext cx="6047065" cy="4095314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A0035608-A5A5-45AD-9659-D5CF2DE952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12597" y="3233680"/>
            <a:ext cx="698765" cy="64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37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Governance</a:t>
            </a:r>
            <a:b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</a:br>
            <a:r>
              <a:rPr lang="it-IT" sz="2700" dirty="0">
                <a:solidFill>
                  <a:schemeClr val="bg1"/>
                </a:solidFill>
                <a:latin typeface="Futura BT" panose="020B0702020204020204" pitchFamily="34" charset="0"/>
              </a:rPr>
              <a:t>S.p.A. modello tradizionale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F51F1951-97AC-4595-B354-B440B72AF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058" y="1839851"/>
            <a:ext cx="3425957" cy="3178297"/>
          </a:xfrm>
          <a:prstGeom prst="rect">
            <a:avLst/>
          </a:prstGeom>
        </p:spPr>
      </p:pic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4BB7694C-5AAE-483B-9A17-C86A38089A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6285285"/>
              </p:ext>
            </p:extLst>
          </p:nvPr>
        </p:nvGraphicFramePr>
        <p:xfrm>
          <a:off x="4387515" y="2022601"/>
          <a:ext cx="7161017" cy="4154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14B43A1-DA18-441F-A3C8-1DD576C678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8255994"/>
              </p:ext>
            </p:extLst>
          </p:nvPr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A0B004D5-DFC9-4532-8BA0-1E94DF1F57A4}"/>
              </a:ext>
            </a:extLst>
          </p:cNvPr>
          <p:cNvSpPr txBox="1"/>
          <p:nvPr/>
        </p:nvSpPr>
        <p:spPr>
          <a:xfrm>
            <a:off x="5681867" y="5561193"/>
            <a:ext cx="25871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  <a:latin typeface="+mj-lt"/>
              </a:rPr>
              <a:t>Tutte nominate dall’assemblea dei soci*</a:t>
            </a:r>
          </a:p>
        </p:txBody>
      </p:sp>
    </p:spTree>
    <p:extLst>
      <p:ext uri="{BB962C8B-B14F-4D97-AF65-F5344CB8AC3E}">
        <p14:creationId xmlns:p14="http://schemas.microsoft.com/office/powerpoint/2010/main" val="3114321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271A5F25-9858-47EE-8240-0D055B9AB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43665" y="3836296"/>
            <a:ext cx="3575217" cy="331676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753" y="0"/>
            <a:ext cx="7164493" cy="1325563"/>
          </a:xfrm>
        </p:spPr>
        <p:txBody>
          <a:bodyPr>
            <a:norm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Organigramma</a:t>
            </a:r>
            <a:endParaRPr lang="it-IT" sz="2700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14B43A1-DA18-441F-A3C8-1DD576C67876}"/>
              </a:ext>
            </a:extLst>
          </p:cNvPr>
          <p:cNvGraphicFramePr/>
          <p:nvPr/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68F875F4-CDDF-41A9-AFC3-D8ED388045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9665173"/>
              </p:ext>
            </p:extLst>
          </p:nvPr>
        </p:nvGraphicFramePr>
        <p:xfrm>
          <a:off x="1506423" y="1325563"/>
          <a:ext cx="9179152" cy="4342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4144709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41EA57-DEA6-4BE9-B11E-1FBCC76BE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FB4D906D-9128-4E35-B2C6-098C898E5609}"/>
              </a:ext>
            </a:extLst>
          </p:cNvPr>
          <p:cNvGrpSpPr/>
          <p:nvPr/>
        </p:nvGrpSpPr>
        <p:grpSpPr>
          <a:xfrm>
            <a:off x="6657803" y="671249"/>
            <a:ext cx="6309049" cy="5520528"/>
            <a:chOff x="6657803" y="671249"/>
            <a:chExt cx="6309049" cy="5520528"/>
          </a:xfrm>
        </p:grpSpPr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68F76EE6-BC8C-43CB-8DD0-5F701F2B8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3113" y="4554006"/>
              <a:ext cx="2947988" cy="1637771"/>
            </a:xfrm>
            <a:prstGeom prst="rect">
              <a:avLst/>
            </a:prstGeom>
          </p:spPr>
        </p:pic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5CE29504-166E-4004-8471-33EB7F3E0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7803" y="671249"/>
              <a:ext cx="5377262" cy="1019439"/>
            </a:xfrm>
            <a:prstGeom prst="rect">
              <a:avLst/>
            </a:prstGeom>
          </p:spPr>
        </p:pic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08548E18-0DA9-4E8B-AECF-35C14F3DC7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155" r="-3" b="21276"/>
            <a:stretch/>
          </p:blipFill>
          <p:spPr>
            <a:xfrm>
              <a:off x="6701094" y="2147275"/>
              <a:ext cx="6265758" cy="2285990"/>
            </a:xfrm>
            <a:custGeom>
              <a:avLst/>
              <a:gdLst/>
              <a:ahLst/>
              <a:cxnLst/>
              <a:rect l="l" t="t" r="r" b="b"/>
              <a:pathLst>
                <a:path w="6265758" h="2286000">
                  <a:moveTo>
                    <a:pt x="0" y="0"/>
                  </a:moveTo>
                  <a:lnTo>
                    <a:pt x="6265758" y="0"/>
                  </a:lnTo>
                  <a:lnTo>
                    <a:pt x="6265758" y="2286000"/>
                  </a:lnTo>
                  <a:lnTo>
                    <a:pt x="1062168" y="2286000"/>
                  </a:lnTo>
                  <a:lnTo>
                    <a:pt x="790683" y="1700078"/>
                  </a:lnTo>
                  <a:lnTo>
                    <a:pt x="787725" y="1700078"/>
                  </a:lnTo>
                  <a:close/>
                </a:path>
              </a:pathLst>
            </a:custGeom>
          </p:spPr>
        </p:pic>
      </p:grpSp>
      <p:sp>
        <p:nvSpPr>
          <p:cNvPr id="17" name="Freeform 15">
            <a:extLst>
              <a:ext uri="{FF2B5EF4-FFF2-40B4-BE49-F238E27FC236}">
                <a16:creationId xmlns:a16="http://schemas.microsoft.com/office/drawing/2014/main" id="{A26922E4-CEB0-4BFE-BAD1-403E6A417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0203" cy="6858000"/>
          </a:xfrm>
          <a:custGeom>
            <a:avLst/>
            <a:gdLst>
              <a:gd name="connsiteX0" fmla="*/ 0 w 9590203"/>
              <a:gd name="connsiteY0" fmla="*/ 0 h 6858000"/>
              <a:gd name="connsiteX1" fmla="*/ 6414049 w 9590203"/>
              <a:gd name="connsiteY1" fmla="*/ 0 h 6858000"/>
              <a:gd name="connsiteX2" fmla="*/ 9590203 w 9590203"/>
              <a:gd name="connsiteY2" fmla="*/ 6858000 h 6858000"/>
              <a:gd name="connsiteX3" fmla="*/ 0 w 959020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0203" h="6858000">
                <a:moveTo>
                  <a:pt x="0" y="0"/>
                </a:moveTo>
                <a:lnTo>
                  <a:pt x="6414049" y="0"/>
                </a:lnTo>
                <a:lnTo>
                  <a:pt x="959020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F86758B-3106-4324-A03D-67715F7F1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02664" cy="6858000"/>
          </a:xfrm>
          <a:custGeom>
            <a:avLst/>
            <a:gdLst>
              <a:gd name="connsiteX0" fmla="*/ 0 w 9102664"/>
              <a:gd name="connsiteY0" fmla="*/ 0 h 6858000"/>
              <a:gd name="connsiteX1" fmla="*/ 5926510 w 9102664"/>
              <a:gd name="connsiteY1" fmla="*/ 0 h 6858000"/>
              <a:gd name="connsiteX2" fmla="*/ 9102664 w 9102664"/>
              <a:gd name="connsiteY2" fmla="*/ 6858000 h 6858000"/>
              <a:gd name="connsiteX3" fmla="*/ 0 w 910266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02664" h="6858000">
                <a:moveTo>
                  <a:pt x="0" y="0"/>
                </a:moveTo>
                <a:lnTo>
                  <a:pt x="5926510" y="0"/>
                </a:lnTo>
                <a:lnTo>
                  <a:pt x="910266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88040" cy="1325563"/>
          </a:xfrm>
        </p:spPr>
        <p:txBody>
          <a:bodyPr>
            <a:normAutofit/>
          </a:bodyPr>
          <a:lstStyle/>
          <a:p>
            <a:r>
              <a:rPr lang="it-IT" sz="4000">
                <a:solidFill>
                  <a:srgbClr val="000000"/>
                </a:solidFill>
                <a:latin typeface="Futura BT" panose="020B0702020204020204" pitchFamily="34" charset="0"/>
              </a:rPr>
              <a:t>L’eco(r)sistema</a:t>
            </a:r>
          </a:p>
        </p:txBody>
      </p:sp>
      <p:graphicFrame>
        <p:nvGraphicFramePr>
          <p:cNvPr id="20" name="Diagramma 19">
            <a:extLst>
              <a:ext uri="{FF2B5EF4-FFF2-40B4-BE49-F238E27FC236}">
                <a16:creationId xmlns:a16="http://schemas.microsoft.com/office/drawing/2014/main" id="{7167CA6C-36F8-43B5-81D6-8BCDE5EFCA45}"/>
              </a:ext>
            </a:extLst>
          </p:cNvPr>
          <p:cNvGraphicFramePr/>
          <p:nvPr/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4" name="Immagine 23">
            <a:extLst>
              <a:ext uri="{FF2B5EF4-FFF2-40B4-BE49-F238E27FC236}">
                <a16:creationId xmlns:a16="http://schemas.microsoft.com/office/drawing/2014/main" id="{F7640377-AC55-4E67-B692-38E792DE30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76" y="1690688"/>
            <a:ext cx="6143505" cy="349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2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753" y="0"/>
            <a:ext cx="7164493" cy="1325563"/>
          </a:xfrm>
        </p:spPr>
        <p:txBody>
          <a:bodyPr>
            <a:norm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Business model</a:t>
            </a:r>
            <a:endParaRPr lang="it-IT" sz="2700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14B43A1-DA18-441F-A3C8-1DD576C678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6950552"/>
              </p:ext>
            </p:extLst>
          </p:nvPr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7" name="Gruppo 36">
            <a:extLst>
              <a:ext uri="{FF2B5EF4-FFF2-40B4-BE49-F238E27FC236}">
                <a16:creationId xmlns:a16="http://schemas.microsoft.com/office/drawing/2014/main" id="{06A13E2E-EAC7-41D6-9E8E-05614ADD2500}"/>
              </a:ext>
            </a:extLst>
          </p:cNvPr>
          <p:cNvGrpSpPr/>
          <p:nvPr/>
        </p:nvGrpSpPr>
        <p:grpSpPr>
          <a:xfrm>
            <a:off x="4981432" y="1546746"/>
            <a:ext cx="2229135" cy="2620370"/>
            <a:chOff x="4981432" y="1546746"/>
            <a:chExt cx="2229135" cy="2620370"/>
          </a:xfrm>
        </p:grpSpPr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4D530384-687A-4036-94AB-BE22514DD2F4}"/>
                </a:ext>
              </a:extLst>
            </p:cNvPr>
            <p:cNvSpPr txBox="1"/>
            <p:nvPr/>
          </p:nvSpPr>
          <p:spPr>
            <a:xfrm>
              <a:off x="4981432" y="1546746"/>
              <a:ext cx="2229135" cy="2620370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Value</a:t>
              </a:r>
            </a:p>
            <a:p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Proposition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Contribuire alla diffusione di uno stile di vita etico e salutare.</a:t>
              </a:r>
            </a:p>
            <a:p>
              <a:r>
                <a:rPr lang="it-IT" sz="1400" dirty="0">
                  <a:latin typeface="+mj-lt"/>
                </a:rPr>
                <a:t>Mettersi in proprio con più possibilità di successo.</a:t>
              </a:r>
            </a:p>
          </p:txBody>
        </p:sp>
        <p:pic>
          <p:nvPicPr>
            <p:cNvPr id="18" name="Elemento grafico 17">
              <a:extLst>
                <a:ext uri="{FF2B5EF4-FFF2-40B4-BE49-F238E27FC236}">
                  <a16:creationId xmlns:a16="http://schemas.microsoft.com/office/drawing/2014/main" id="{28165E65-9156-441F-94F8-615FEC7FD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71459" y="3429000"/>
              <a:ext cx="639812" cy="593561"/>
            </a:xfrm>
            <a:prstGeom prst="rect">
              <a:avLst/>
            </a:prstGeom>
          </p:spPr>
        </p:pic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96B90E0A-6055-4EEA-B6E9-DC3CD3E41CC9}"/>
              </a:ext>
            </a:extLst>
          </p:cNvPr>
          <p:cNvGrpSpPr/>
          <p:nvPr/>
        </p:nvGrpSpPr>
        <p:grpSpPr>
          <a:xfrm>
            <a:off x="9680814" y="1546745"/>
            <a:ext cx="2229135" cy="2620370"/>
            <a:chOff x="9680814" y="1546745"/>
            <a:chExt cx="2229135" cy="2620370"/>
          </a:xfrm>
        </p:grpSpPr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5A32D07F-9C97-48CE-887D-342FFA23155C}"/>
                </a:ext>
              </a:extLst>
            </p:cNvPr>
            <p:cNvSpPr txBox="1"/>
            <p:nvPr/>
          </p:nvSpPr>
          <p:spPr>
            <a:xfrm>
              <a:off x="9680814" y="1546745"/>
              <a:ext cx="2229135" cy="2620370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Customer</a:t>
              </a:r>
            </a:p>
            <a:p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Segments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Piccoli imprenditori: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it-IT" sz="1400" dirty="0">
                  <a:latin typeface="+mj-lt"/>
                </a:rPr>
                <a:t>Ambientalisti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it-IT" sz="1400" dirty="0">
                  <a:latin typeface="+mj-lt"/>
                </a:rPr>
                <a:t>Salutisti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it-IT" sz="1400" dirty="0">
                  <a:latin typeface="+mj-lt"/>
                </a:rPr>
                <a:t>Sensibili allo sfruttamento lavorativo</a:t>
              </a:r>
            </a:p>
          </p:txBody>
        </p:sp>
        <p:pic>
          <p:nvPicPr>
            <p:cNvPr id="20" name="Elemento grafico 19" descr="Utenti con riempimento a tinta unita">
              <a:extLst>
                <a:ext uri="{FF2B5EF4-FFF2-40B4-BE49-F238E27FC236}">
                  <a16:creationId xmlns:a16="http://schemas.microsoft.com/office/drawing/2014/main" id="{7277629F-6D99-472B-BAA8-4144164B6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419631" y="1574241"/>
              <a:ext cx="400201" cy="400201"/>
            </a:xfrm>
            <a:prstGeom prst="rect">
              <a:avLst/>
            </a:prstGeom>
          </p:spPr>
        </p:pic>
      </p:grp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409B4152-A7A6-4DDF-B8B9-2233ABC48464}"/>
              </a:ext>
            </a:extLst>
          </p:cNvPr>
          <p:cNvGrpSpPr/>
          <p:nvPr/>
        </p:nvGrpSpPr>
        <p:grpSpPr>
          <a:xfrm>
            <a:off x="7331123" y="1546746"/>
            <a:ext cx="2229135" cy="1255593"/>
            <a:chOff x="7331123" y="1546746"/>
            <a:chExt cx="2229135" cy="1255593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F62DC51A-E581-423D-9B97-26FF1B4D8FF1}"/>
                </a:ext>
              </a:extLst>
            </p:cNvPr>
            <p:cNvSpPr txBox="1"/>
            <p:nvPr/>
          </p:nvSpPr>
          <p:spPr>
            <a:xfrm>
              <a:off x="7331123" y="1546746"/>
              <a:ext cx="2229135" cy="1255593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Customer </a:t>
              </a:r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Relationships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Assistenza personale</a:t>
              </a:r>
            </a:p>
            <a:p>
              <a:r>
                <a:rPr lang="it-IT" sz="1400" dirty="0">
                  <a:latin typeface="+mj-lt"/>
                </a:rPr>
                <a:t>Corsi di formazione</a:t>
              </a:r>
            </a:p>
          </p:txBody>
        </p:sp>
        <p:pic>
          <p:nvPicPr>
            <p:cNvPr id="22" name="Elemento grafico 21" descr="Call center con riempimento a tinta unita">
              <a:extLst>
                <a:ext uri="{FF2B5EF4-FFF2-40B4-BE49-F238E27FC236}">
                  <a16:creationId xmlns:a16="http://schemas.microsoft.com/office/drawing/2014/main" id="{020160CC-9408-4EDE-B8BD-81B9ABCD7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080939" y="1574241"/>
              <a:ext cx="400201" cy="400201"/>
            </a:xfrm>
            <a:prstGeom prst="rect">
              <a:avLst/>
            </a:prstGeom>
          </p:spPr>
        </p:pic>
      </p:grp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8B9D1A5C-E5DC-4B0E-81FE-736E3C7129C0}"/>
              </a:ext>
            </a:extLst>
          </p:cNvPr>
          <p:cNvGrpSpPr/>
          <p:nvPr/>
        </p:nvGrpSpPr>
        <p:grpSpPr>
          <a:xfrm>
            <a:off x="282050" y="1540543"/>
            <a:ext cx="2229135" cy="2626573"/>
            <a:chOff x="282050" y="1540543"/>
            <a:chExt cx="2229135" cy="2626573"/>
          </a:xfrm>
        </p:grpSpPr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7BB87D90-2979-4BD6-B424-A417C7669507}"/>
                </a:ext>
              </a:extLst>
            </p:cNvPr>
            <p:cNvSpPr txBox="1"/>
            <p:nvPr/>
          </p:nvSpPr>
          <p:spPr>
            <a:xfrm>
              <a:off x="282050" y="1546746"/>
              <a:ext cx="2229135" cy="2620370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Key Partners</a:t>
              </a:r>
            </a:p>
            <a:p>
              <a:r>
                <a:rPr lang="it-IT" sz="1400" dirty="0" err="1">
                  <a:latin typeface="+mj-lt"/>
                </a:rPr>
                <a:t>BioToBio</a:t>
              </a:r>
              <a:endParaRPr lang="it-IT" sz="1400" dirty="0"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La finestra sul cielo</a:t>
              </a:r>
            </a:p>
            <a:p>
              <a:r>
                <a:rPr lang="it-IT" sz="1400" dirty="0">
                  <a:latin typeface="+mj-lt"/>
                </a:rPr>
                <a:t>Terre di </a:t>
              </a:r>
              <a:r>
                <a:rPr lang="it-IT" sz="1400" dirty="0" err="1">
                  <a:latin typeface="+mj-lt"/>
                </a:rPr>
                <a:t>Ecor</a:t>
              </a:r>
              <a:r>
                <a:rPr lang="it-IT" sz="1200" dirty="0">
                  <a:latin typeface="+mj-lt"/>
                </a:rPr>
                <a:t>	</a:t>
              </a:r>
            </a:p>
          </p:txBody>
        </p:sp>
        <p:pic>
          <p:nvPicPr>
            <p:cNvPr id="24" name="Elemento grafico 23" descr="Collegamento con riempimento a tinta unita">
              <a:extLst>
                <a:ext uri="{FF2B5EF4-FFF2-40B4-BE49-F238E27FC236}">
                  <a16:creationId xmlns:a16="http://schemas.microsoft.com/office/drawing/2014/main" id="{5582E609-D3B7-4BF6-957A-961AA7861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017594" y="1540543"/>
              <a:ext cx="400201" cy="400201"/>
            </a:xfrm>
            <a:prstGeom prst="rect">
              <a:avLst/>
            </a:prstGeom>
          </p:spPr>
        </p:pic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77C70EE9-F60A-4CDB-B31B-84783BF139F2}"/>
              </a:ext>
            </a:extLst>
          </p:cNvPr>
          <p:cNvGrpSpPr/>
          <p:nvPr/>
        </p:nvGrpSpPr>
        <p:grpSpPr>
          <a:xfrm>
            <a:off x="7337945" y="2911523"/>
            <a:ext cx="2229135" cy="1255593"/>
            <a:chOff x="7337945" y="2911523"/>
            <a:chExt cx="2229135" cy="1255593"/>
          </a:xfrm>
        </p:grpSpPr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1D8C0A7B-A257-40D8-8BB8-45D57137A9DA}"/>
                </a:ext>
              </a:extLst>
            </p:cNvPr>
            <p:cNvSpPr txBox="1"/>
            <p:nvPr/>
          </p:nvSpPr>
          <p:spPr>
            <a:xfrm>
              <a:off x="7337945" y="2911523"/>
              <a:ext cx="2229135" cy="1255593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Channels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Brand </a:t>
              </a:r>
              <a:r>
                <a:rPr lang="it-IT" sz="1400" dirty="0" err="1">
                  <a:latin typeface="+mj-lt"/>
                </a:rPr>
                <a:t>awareness</a:t>
              </a:r>
              <a:endParaRPr lang="it-IT" sz="1400" dirty="0"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Sito web</a:t>
              </a:r>
            </a:p>
          </p:txBody>
        </p:sp>
        <p:pic>
          <p:nvPicPr>
            <p:cNvPr id="26" name="Elemento grafico 25" descr="Camion con riempimento a tinta unita">
              <a:extLst>
                <a:ext uri="{FF2B5EF4-FFF2-40B4-BE49-F238E27FC236}">
                  <a16:creationId xmlns:a16="http://schemas.microsoft.com/office/drawing/2014/main" id="{78478A8F-6C1E-4784-8A64-DCF014A89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080939" y="2939018"/>
              <a:ext cx="400201" cy="400201"/>
            </a:xfrm>
            <a:prstGeom prst="rect">
              <a:avLst/>
            </a:prstGeom>
          </p:spPr>
        </p:pic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D416488E-FECD-4EB8-AA1D-9D893B106DF4}"/>
              </a:ext>
            </a:extLst>
          </p:cNvPr>
          <p:cNvGrpSpPr/>
          <p:nvPr/>
        </p:nvGrpSpPr>
        <p:grpSpPr>
          <a:xfrm>
            <a:off x="6114194" y="4276300"/>
            <a:ext cx="5795755" cy="1187354"/>
            <a:chOff x="6114194" y="4276300"/>
            <a:chExt cx="5795755" cy="118735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C6AFFAE8-8892-431C-9A7A-2F65147B5D36}"/>
                </a:ext>
              </a:extLst>
            </p:cNvPr>
            <p:cNvSpPr txBox="1"/>
            <p:nvPr/>
          </p:nvSpPr>
          <p:spPr>
            <a:xfrm>
              <a:off x="6114194" y="4276300"/>
              <a:ext cx="5795755" cy="1187354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Revenue Stream</a:t>
              </a:r>
            </a:p>
            <a:p>
              <a:r>
                <a:rPr lang="it-IT" sz="1400" dirty="0">
                  <a:latin typeface="+mj-lt"/>
                </a:rPr>
                <a:t>Royalties</a:t>
              </a:r>
            </a:p>
            <a:p>
              <a:r>
                <a:rPr lang="it-IT" sz="1400" dirty="0">
                  <a:latin typeface="+mj-lt"/>
                </a:rPr>
                <a:t>Registrazione del contratto</a:t>
              </a:r>
            </a:p>
            <a:p>
              <a:r>
                <a:rPr lang="it-IT" sz="1400" dirty="0">
                  <a:latin typeface="+mj-lt"/>
                </a:rPr>
                <a:t>Vendita materiali e merci</a:t>
              </a:r>
            </a:p>
          </p:txBody>
        </p:sp>
        <p:pic>
          <p:nvPicPr>
            <p:cNvPr id="28" name="Elemento grafico 27" descr="Monete con riempimento a tinta unita">
              <a:extLst>
                <a:ext uri="{FF2B5EF4-FFF2-40B4-BE49-F238E27FC236}">
                  <a16:creationId xmlns:a16="http://schemas.microsoft.com/office/drawing/2014/main" id="{75E1146B-7920-4E17-ADA6-6FDB75AC7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419631" y="4289524"/>
              <a:ext cx="400201" cy="400201"/>
            </a:xfrm>
            <a:prstGeom prst="rect">
              <a:avLst/>
            </a:prstGeom>
          </p:spPr>
        </p:pic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0F66C563-4383-429B-BBEA-B3DF257A041F}"/>
              </a:ext>
            </a:extLst>
          </p:cNvPr>
          <p:cNvGrpSpPr/>
          <p:nvPr/>
        </p:nvGrpSpPr>
        <p:grpSpPr>
          <a:xfrm>
            <a:off x="282051" y="4276300"/>
            <a:ext cx="5709314" cy="1187354"/>
            <a:chOff x="282051" y="4276300"/>
            <a:chExt cx="5709314" cy="1187354"/>
          </a:xfrm>
        </p:grpSpPr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8388A88D-658B-4029-9DA0-4347B6ABF630}"/>
                </a:ext>
              </a:extLst>
            </p:cNvPr>
            <p:cNvSpPr txBox="1"/>
            <p:nvPr/>
          </p:nvSpPr>
          <p:spPr>
            <a:xfrm>
              <a:off x="282051" y="4276300"/>
              <a:ext cx="5709314" cy="1187354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Cost </a:t>
              </a:r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Structure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Materie prime e merci</a:t>
              </a:r>
            </a:p>
            <a:p>
              <a:r>
                <a:rPr lang="it-IT" sz="1400" dirty="0">
                  <a:latin typeface="+mj-lt"/>
                </a:rPr>
                <a:t>Servizi </a:t>
              </a:r>
            </a:p>
            <a:p>
              <a:r>
                <a:rPr lang="it-IT" sz="1400" dirty="0">
                  <a:latin typeface="+mj-lt"/>
                </a:rPr>
                <a:t>Salari e stipendi</a:t>
              </a:r>
            </a:p>
          </p:txBody>
        </p:sp>
        <p:pic>
          <p:nvPicPr>
            <p:cNvPr id="32" name="Elemento grafico 31" descr="Etichetta con riempimento a tinta unita">
              <a:extLst>
                <a:ext uri="{FF2B5EF4-FFF2-40B4-BE49-F238E27FC236}">
                  <a16:creationId xmlns:a16="http://schemas.microsoft.com/office/drawing/2014/main" id="{8EE86987-08DD-497C-A551-0D056DA8A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484687" y="4354020"/>
              <a:ext cx="400201" cy="400201"/>
            </a:xfrm>
            <a:prstGeom prst="rect">
              <a:avLst/>
            </a:prstGeom>
          </p:spPr>
        </p:pic>
      </p:grp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593808E5-D215-4BAD-912C-B94CBDF92FDA}"/>
              </a:ext>
            </a:extLst>
          </p:cNvPr>
          <p:cNvGrpSpPr/>
          <p:nvPr/>
        </p:nvGrpSpPr>
        <p:grpSpPr>
          <a:xfrm>
            <a:off x="2624919" y="2905320"/>
            <a:ext cx="2229135" cy="1261797"/>
            <a:chOff x="2624919" y="2905320"/>
            <a:chExt cx="2229135" cy="1261797"/>
          </a:xfrm>
        </p:grpSpPr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D746098E-58A4-4ED0-80DC-3B14DEFAA20D}"/>
                </a:ext>
              </a:extLst>
            </p:cNvPr>
            <p:cNvSpPr txBox="1"/>
            <p:nvPr/>
          </p:nvSpPr>
          <p:spPr>
            <a:xfrm>
              <a:off x="2624919" y="2911523"/>
              <a:ext cx="2229135" cy="1255594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Key </a:t>
              </a:r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Resources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Brand</a:t>
              </a:r>
            </a:p>
            <a:p>
              <a:r>
                <a:rPr lang="it-IT" sz="1400" dirty="0" err="1">
                  <a:latin typeface="+mj-lt"/>
                </a:rPr>
                <a:t>Bio</a:t>
              </a:r>
              <a:r>
                <a:rPr lang="it-IT" sz="1400" dirty="0">
                  <a:latin typeface="+mj-lt"/>
                </a:rPr>
                <a:t>-etica</a:t>
              </a:r>
            </a:p>
            <a:p>
              <a:r>
                <a:rPr lang="it-IT" sz="1400" dirty="0">
                  <a:latin typeface="+mj-lt"/>
                </a:rPr>
                <a:t>Prodotti esclusivi</a:t>
              </a:r>
            </a:p>
          </p:txBody>
        </p:sp>
        <p:pic>
          <p:nvPicPr>
            <p:cNvPr id="34" name="Elemento grafico 33" descr="Fabbrica con riempimento a tinta unita">
              <a:extLst>
                <a:ext uri="{FF2B5EF4-FFF2-40B4-BE49-F238E27FC236}">
                  <a16:creationId xmlns:a16="http://schemas.microsoft.com/office/drawing/2014/main" id="{F898392A-819A-41DA-BF67-5FABD88BA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367284" y="2905320"/>
              <a:ext cx="400201" cy="400201"/>
            </a:xfrm>
            <a:prstGeom prst="rect">
              <a:avLst/>
            </a:prstGeom>
          </p:spPr>
        </p:pic>
      </p:grp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86FB9FA2-3C69-4243-9BA6-89D4AEB40714}"/>
              </a:ext>
            </a:extLst>
          </p:cNvPr>
          <p:cNvGrpSpPr/>
          <p:nvPr/>
        </p:nvGrpSpPr>
        <p:grpSpPr>
          <a:xfrm>
            <a:off x="2631741" y="1540543"/>
            <a:ext cx="2229135" cy="1261797"/>
            <a:chOff x="2631741" y="1540543"/>
            <a:chExt cx="2229135" cy="1261797"/>
          </a:xfrm>
        </p:grpSpPr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278FDEA7-B07F-4659-897F-D6C6CBD3CCA0}"/>
                </a:ext>
              </a:extLst>
            </p:cNvPr>
            <p:cNvSpPr txBox="1"/>
            <p:nvPr/>
          </p:nvSpPr>
          <p:spPr>
            <a:xfrm>
              <a:off x="2631741" y="1546746"/>
              <a:ext cx="2229135" cy="1255594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Key Activities</a:t>
              </a:r>
            </a:p>
            <a:p>
              <a:r>
                <a:rPr lang="it-IT" sz="1400" dirty="0">
                  <a:latin typeface="+mj-lt"/>
                </a:rPr>
                <a:t>Formazione</a:t>
              </a:r>
            </a:p>
            <a:p>
              <a:r>
                <a:rPr lang="it-IT" sz="1400" dirty="0">
                  <a:latin typeface="+mj-lt"/>
                </a:rPr>
                <a:t>Fornitura</a:t>
              </a:r>
            </a:p>
            <a:p>
              <a:r>
                <a:rPr lang="it-IT" sz="1400" dirty="0">
                  <a:latin typeface="+mj-lt"/>
                </a:rPr>
                <a:t>Ricerca e Preservazione</a:t>
              </a:r>
              <a:r>
                <a:rPr lang="it-IT" sz="1000" b="1" dirty="0">
                  <a:latin typeface="+mj-lt"/>
                </a:rPr>
                <a:t>	</a:t>
              </a:r>
            </a:p>
          </p:txBody>
        </p:sp>
        <p:pic>
          <p:nvPicPr>
            <p:cNvPr id="36" name="Elemento grafico 35" descr="Segno di spunta con riempimento a tinta unita">
              <a:extLst>
                <a:ext uri="{FF2B5EF4-FFF2-40B4-BE49-F238E27FC236}">
                  <a16:creationId xmlns:a16="http://schemas.microsoft.com/office/drawing/2014/main" id="{031BC3CC-04F9-44C8-990C-B8BFC041F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367285" y="1540543"/>
              <a:ext cx="400201" cy="400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8786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9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9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9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9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753" y="0"/>
            <a:ext cx="7164493" cy="1325563"/>
          </a:xfrm>
        </p:spPr>
        <p:txBody>
          <a:bodyPr>
            <a:norm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Business model</a:t>
            </a:r>
            <a:endParaRPr lang="it-IT" sz="2700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14B43A1-DA18-441F-A3C8-1DD576C67876}"/>
              </a:ext>
            </a:extLst>
          </p:cNvPr>
          <p:cNvGraphicFramePr/>
          <p:nvPr/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7" name="Gruppo 36">
            <a:extLst>
              <a:ext uri="{FF2B5EF4-FFF2-40B4-BE49-F238E27FC236}">
                <a16:creationId xmlns:a16="http://schemas.microsoft.com/office/drawing/2014/main" id="{06A13E2E-EAC7-41D6-9E8E-05614ADD2500}"/>
              </a:ext>
            </a:extLst>
          </p:cNvPr>
          <p:cNvGrpSpPr/>
          <p:nvPr/>
        </p:nvGrpSpPr>
        <p:grpSpPr>
          <a:xfrm>
            <a:off x="4981432" y="1546746"/>
            <a:ext cx="2229135" cy="2620370"/>
            <a:chOff x="4981432" y="1546746"/>
            <a:chExt cx="2229135" cy="2620370"/>
          </a:xfrm>
        </p:grpSpPr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4D530384-687A-4036-94AB-BE22514DD2F4}"/>
                </a:ext>
              </a:extLst>
            </p:cNvPr>
            <p:cNvSpPr txBox="1"/>
            <p:nvPr/>
          </p:nvSpPr>
          <p:spPr>
            <a:xfrm>
              <a:off x="4981432" y="1546746"/>
              <a:ext cx="2229135" cy="2620370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Value</a:t>
              </a:r>
            </a:p>
            <a:p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Proposition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Contribuire alla diffusione di uno stile di vita etico e salutare.</a:t>
              </a:r>
            </a:p>
            <a:p>
              <a:r>
                <a:rPr lang="it-IT" sz="1400" dirty="0">
                  <a:latin typeface="+mj-lt"/>
                </a:rPr>
                <a:t>Mettersi in proprio con più possibilità di successo.</a:t>
              </a:r>
            </a:p>
          </p:txBody>
        </p:sp>
        <p:pic>
          <p:nvPicPr>
            <p:cNvPr id="18" name="Elemento grafico 17">
              <a:extLst>
                <a:ext uri="{FF2B5EF4-FFF2-40B4-BE49-F238E27FC236}">
                  <a16:creationId xmlns:a16="http://schemas.microsoft.com/office/drawing/2014/main" id="{28165E65-9156-441F-94F8-615FEC7FD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71459" y="3429000"/>
              <a:ext cx="639812" cy="593561"/>
            </a:xfrm>
            <a:prstGeom prst="rect">
              <a:avLst/>
            </a:prstGeom>
          </p:spPr>
        </p:pic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96B90E0A-6055-4EEA-B6E9-DC3CD3E41CC9}"/>
              </a:ext>
            </a:extLst>
          </p:cNvPr>
          <p:cNvGrpSpPr/>
          <p:nvPr/>
        </p:nvGrpSpPr>
        <p:grpSpPr>
          <a:xfrm>
            <a:off x="9680814" y="1546745"/>
            <a:ext cx="2229135" cy="2620370"/>
            <a:chOff x="9680814" y="1546745"/>
            <a:chExt cx="2229135" cy="2620370"/>
          </a:xfrm>
        </p:grpSpPr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5A32D07F-9C97-48CE-887D-342FFA23155C}"/>
                </a:ext>
              </a:extLst>
            </p:cNvPr>
            <p:cNvSpPr txBox="1"/>
            <p:nvPr/>
          </p:nvSpPr>
          <p:spPr>
            <a:xfrm>
              <a:off x="9680814" y="1546745"/>
              <a:ext cx="2229135" cy="2620370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Customer</a:t>
              </a:r>
            </a:p>
            <a:p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Segments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Piccoli imprenditori: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it-IT" sz="1400" dirty="0">
                  <a:latin typeface="+mj-lt"/>
                </a:rPr>
                <a:t>Ambientalisti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it-IT" sz="1400" dirty="0">
                  <a:latin typeface="+mj-lt"/>
                </a:rPr>
                <a:t>Salutisti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it-IT" sz="1400" dirty="0">
                  <a:latin typeface="+mj-lt"/>
                </a:rPr>
                <a:t>Sensibili allo sfruttamento lavorativo</a:t>
              </a:r>
            </a:p>
          </p:txBody>
        </p:sp>
        <p:pic>
          <p:nvPicPr>
            <p:cNvPr id="20" name="Elemento grafico 19" descr="Utenti con riempimento a tinta unita">
              <a:extLst>
                <a:ext uri="{FF2B5EF4-FFF2-40B4-BE49-F238E27FC236}">
                  <a16:creationId xmlns:a16="http://schemas.microsoft.com/office/drawing/2014/main" id="{7277629F-6D99-472B-BAA8-4144164B6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419631" y="1574241"/>
              <a:ext cx="400201" cy="400201"/>
            </a:xfrm>
            <a:prstGeom prst="rect">
              <a:avLst/>
            </a:prstGeom>
          </p:spPr>
        </p:pic>
      </p:grp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409B4152-A7A6-4DDF-B8B9-2233ABC48464}"/>
              </a:ext>
            </a:extLst>
          </p:cNvPr>
          <p:cNvGrpSpPr/>
          <p:nvPr/>
        </p:nvGrpSpPr>
        <p:grpSpPr>
          <a:xfrm>
            <a:off x="7331123" y="1546746"/>
            <a:ext cx="2229135" cy="1255593"/>
            <a:chOff x="7331123" y="1546746"/>
            <a:chExt cx="2229135" cy="1255593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F62DC51A-E581-423D-9B97-26FF1B4D8FF1}"/>
                </a:ext>
              </a:extLst>
            </p:cNvPr>
            <p:cNvSpPr txBox="1"/>
            <p:nvPr/>
          </p:nvSpPr>
          <p:spPr>
            <a:xfrm>
              <a:off x="7331123" y="1546746"/>
              <a:ext cx="2229135" cy="1255593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Customer </a:t>
              </a:r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Relationships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Assistenza personale</a:t>
              </a:r>
            </a:p>
            <a:p>
              <a:r>
                <a:rPr lang="it-IT" sz="1400" dirty="0">
                  <a:latin typeface="+mj-lt"/>
                </a:rPr>
                <a:t>Corsi di formazione</a:t>
              </a:r>
            </a:p>
          </p:txBody>
        </p:sp>
        <p:pic>
          <p:nvPicPr>
            <p:cNvPr id="22" name="Elemento grafico 21" descr="Call center con riempimento a tinta unita">
              <a:extLst>
                <a:ext uri="{FF2B5EF4-FFF2-40B4-BE49-F238E27FC236}">
                  <a16:creationId xmlns:a16="http://schemas.microsoft.com/office/drawing/2014/main" id="{020160CC-9408-4EDE-B8BD-81B9ABCD7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080939" y="1574241"/>
              <a:ext cx="400201" cy="400201"/>
            </a:xfrm>
            <a:prstGeom prst="rect">
              <a:avLst/>
            </a:prstGeom>
          </p:spPr>
        </p:pic>
      </p:grp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8B9D1A5C-E5DC-4B0E-81FE-736E3C7129C0}"/>
              </a:ext>
            </a:extLst>
          </p:cNvPr>
          <p:cNvGrpSpPr/>
          <p:nvPr/>
        </p:nvGrpSpPr>
        <p:grpSpPr>
          <a:xfrm>
            <a:off x="282050" y="1540543"/>
            <a:ext cx="2229135" cy="2626573"/>
            <a:chOff x="282050" y="1540543"/>
            <a:chExt cx="2229135" cy="2626573"/>
          </a:xfrm>
        </p:grpSpPr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7BB87D90-2979-4BD6-B424-A417C7669507}"/>
                </a:ext>
              </a:extLst>
            </p:cNvPr>
            <p:cNvSpPr txBox="1"/>
            <p:nvPr/>
          </p:nvSpPr>
          <p:spPr>
            <a:xfrm>
              <a:off x="282050" y="1546746"/>
              <a:ext cx="2229135" cy="2620370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Key Partners</a:t>
              </a:r>
            </a:p>
            <a:p>
              <a:r>
                <a:rPr lang="it-IT" sz="1400" dirty="0" err="1">
                  <a:latin typeface="+mj-lt"/>
                </a:rPr>
                <a:t>BioToBio</a:t>
              </a:r>
              <a:endParaRPr lang="it-IT" sz="1400" dirty="0"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La finestra sul cielo</a:t>
              </a:r>
            </a:p>
            <a:p>
              <a:r>
                <a:rPr lang="it-IT" sz="1400" dirty="0">
                  <a:latin typeface="+mj-lt"/>
                </a:rPr>
                <a:t>Terre di </a:t>
              </a:r>
              <a:r>
                <a:rPr lang="it-IT" sz="1400" dirty="0" err="1">
                  <a:latin typeface="+mj-lt"/>
                </a:rPr>
                <a:t>Ecor</a:t>
              </a:r>
              <a:r>
                <a:rPr lang="it-IT" sz="1200" dirty="0">
                  <a:latin typeface="+mj-lt"/>
                </a:rPr>
                <a:t>	</a:t>
              </a:r>
            </a:p>
          </p:txBody>
        </p:sp>
        <p:pic>
          <p:nvPicPr>
            <p:cNvPr id="24" name="Elemento grafico 23" descr="Collegamento con riempimento a tinta unita">
              <a:extLst>
                <a:ext uri="{FF2B5EF4-FFF2-40B4-BE49-F238E27FC236}">
                  <a16:creationId xmlns:a16="http://schemas.microsoft.com/office/drawing/2014/main" id="{5582E609-D3B7-4BF6-957A-961AA7861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017594" y="1540543"/>
              <a:ext cx="400201" cy="400201"/>
            </a:xfrm>
            <a:prstGeom prst="rect">
              <a:avLst/>
            </a:prstGeom>
          </p:spPr>
        </p:pic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77C70EE9-F60A-4CDB-B31B-84783BF139F2}"/>
              </a:ext>
            </a:extLst>
          </p:cNvPr>
          <p:cNvGrpSpPr/>
          <p:nvPr/>
        </p:nvGrpSpPr>
        <p:grpSpPr>
          <a:xfrm>
            <a:off x="7337945" y="2911523"/>
            <a:ext cx="2229135" cy="1255593"/>
            <a:chOff x="7337945" y="2911523"/>
            <a:chExt cx="2229135" cy="1255593"/>
          </a:xfrm>
        </p:grpSpPr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1D8C0A7B-A257-40D8-8BB8-45D57137A9DA}"/>
                </a:ext>
              </a:extLst>
            </p:cNvPr>
            <p:cNvSpPr txBox="1"/>
            <p:nvPr/>
          </p:nvSpPr>
          <p:spPr>
            <a:xfrm>
              <a:off x="7337945" y="2911523"/>
              <a:ext cx="2229135" cy="1255593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Channels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Brand </a:t>
              </a:r>
              <a:r>
                <a:rPr lang="it-IT" sz="1400" dirty="0" err="1">
                  <a:latin typeface="+mj-lt"/>
                </a:rPr>
                <a:t>awareness</a:t>
              </a:r>
              <a:endParaRPr lang="it-IT" sz="1400" dirty="0"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Sito web</a:t>
              </a:r>
            </a:p>
          </p:txBody>
        </p:sp>
        <p:pic>
          <p:nvPicPr>
            <p:cNvPr id="26" name="Elemento grafico 25" descr="Camion con riempimento a tinta unita">
              <a:extLst>
                <a:ext uri="{FF2B5EF4-FFF2-40B4-BE49-F238E27FC236}">
                  <a16:creationId xmlns:a16="http://schemas.microsoft.com/office/drawing/2014/main" id="{78478A8F-6C1E-4784-8A64-DCF014A89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080939" y="2939018"/>
              <a:ext cx="400201" cy="400201"/>
            </a:xfrm>
            <a:prstGeom prst="rect">
              <a:avLst/>
            </a:prstGeom>
          </p:spPr>
        </p:pic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D416488E-FECD-4EB8-AA1D-9D893B106DF4}"/>
              </a:ext>
            </a:extLst>
          </p:cNvPr>
          <p:cNvGrpSpPr/>
          <p:nvPr/>
        </p:nvGrpSpPr>
        <p:grpSpPr>
          <a:xfrm>
            <a:off x="6114194" y="4276300"/>
            <a:ext cx="5795755" cy="1187354"/>
            <a:chOff x="6114194" y="4276300"/>
            <a:chExt cx="5795755" cy="118735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C6AFFAE8-8892-431C-9A7A-2F65147B5D36}"/>
                </a:ext>
              </a:extLst>
            </p:cNvPr>
            <p:cNvSpPr txBox="1"/>
            <p:nvPr/>
          </p:nvSpPr>
          <p:spPr>
            <a:xfrm>
              <a:off x="6114194" y="4276300"/>
              <a:ext cx="5795755" cy="1187354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Revenue Stream</a:t>
              </a:r>
            </a:p>
            <a:p>
              <a:r>
                <a:rPr lang="it-IT" sz="1400" dirty="0">
                  <a:latin typeface="+mj-lt"/>
                </a:rPr>
                <a:t>Royalties</a:t>
              </a:r>
            </a:p>
            <a:p>
              <a:r>
                <a:rPr lang="it-IT" sz="1400" dirty="0">
                  <a:latin typeface="+mj-lt"/>
                </a:rPr>
                <a:t>Registrazione del contratto</a:t>
              </a:r>
            </a:p>
            <a:p>
              <a:r>
                <a:rPr lang="it-IT" sz="1400" dirty="0">
                  <a:latin typeface="+mj-lt"/>
                </a:rPr>
                <a:t>Vendita materiali e merci</a:t>
              </a:r>
            </a:p>
          </p:txBody>
        </p:sp>
        <p:pic>
          <p:nvPicPr>
            <p:cNvPr id="28" name="Elemento grafico 27" descr="Monete con riempimento a tinta unita">
              <a:extLst>
                <a:ext uri="{FF2B5EF4-FFF2-40B4-BE49-F238E27FC236}">
                  <a16:creationId xmlns:a16="http://schemas.microsoft.com/office/drawing/2014/main" id="{75E1146B-7920-4E17-ADA6-6FDB75AC7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419631" y="4289524"/>
              <a:ext cx="400201" cy="400201"/>
            </a:xfrm>
            <a:prstGeom prst="rect">
              <a:avLst/>
            </a:prstGeom>
          </p:spPr>
        </p:pic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0F66C563-4383-429B-BBEA-B3DF257A041F}"/>
              </a:ext>
            </a:extLst>
          </p:cNvPr>
          <p:cNvGrpSpPr/>
          <p:nvPr/>
        </p:nvGrpSpPr>
        <p:grpSpPr>
          <a:xfrm>
            <a:off x="282051" y="4276300"/>
            <a:ext cx="5709314" cy="1187354"/>
            <a:chOff x="282051" y="4276300"/>
            <a:chExt cx="5709314" cy="1187354"/>
          </a:xfrm>
        </p:grpSpPr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8388A88D-658B-4029-9DA0-4347B6ABF630}"/>
                </a:ext>
              </a:extLst>
            </p:cNvPr>
            <p:cNvSpPr txBox="1"/>
            <p:nvPr/>
          </p:nvSpPr>
          <p:spPr>
            <a:xfrm>
              <a:off x="282051" y="4276300"/>
              <a:ext cx="5709314" cy="1187354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Cost </a:t>
              </a:r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Structure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Materie prime e merci</a:t>
              </a:r>
            </a:p>
            <a:p>
              <a:r>
                <a:rPr lang="it-IT" sz="1400" dirty="0">
                  <a:latin typeface="+mj-lt"/>
                </a:rPr>
                <a:t>Servizi </a:t>
              </a:r>
            </a:p>
            <a:p>
              <a:r>
                <a:rPr lang="it-IT" sz="1400" dirty="0">
                  <a:latin typeface="+mj-lt"/>
                </a:rPr>
                <a:t>Salari e stipendi</a:t>
              </a:r>
            </a:p>
          </p:txBody>
        </p:sp>
        <p:pic>
          <p:nvPicPr>
            <p:cNvPr id="32" name="Elemento grafico 31" descr="Etichetta con riempimento a tinta unita">
              <a:extLst>
                <a:ext uri="{FF2B5EF4-FFF2-40B4-BE49-F238E27FC236}">
                  <a16:creationId xmlns:a16="http://schemas.microsoft.com/office/drawing/2014/main" id="{8EE86987-08DD-497C-A551-0D056DA8A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484687" y="4354020"/>
              <a:ext cx="400201" cy="400201"/>
            </a:xfrm>
            <a:prstGeom prst="rect">
              <a:avLst/>
            </a:prstGeom>
          </p:spPr>
        </p:pic>
      </p:grp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593808E5-D215-4BAD-912C-B94CBDF92FDA}"/>
              </a:ext>
            </a:extLst>
          </p:cNvPr>
          <p:cNvGrpSpPr/>
          <p:nvPr/>
        </p:nvGrpSpPr>
        <p:grpSpPr>
          <a:xfrm>
            <a:off x="2624919" y="2905320"/>
            <a:ext cx="2229135" cy="1261797"/>
            <a:chOff x="2624919" y="2905320"/>
            <a:chExt cx="2229135" cy="1261797"/>
          </a:xfrm>
        </p:grpSpPr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D746098E-58A4-4ED0-80DC-3B14DEFAA20D}"/>
                </a:ext>
              </a:extLst>
            </p:cNvPr>
            <p:cNvSpPr txBox="1"/>
            <p:nvPr/>
          </p:nvSpPr>
          <p:spPr>
            <a:xfrm>
              <a:off x="2624919" y="2911523"/>
              <a:ext cx="2229135" cy="1255594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Key </a:t>
              </a:r>
              <a:r>
                <a:rPr lang="it-IT" sz="2000" b="1" dirty="0" err="1">
                  <a:solidFill>
                    <a:srgbClr val="FFD200"/>
                  </a:solidFill>
                  <a:latin typeface="+mj-lt"/>
                </a:rPr>
                <a:t>Resources</a:t>
              </a:r>
              <a:endParaRPr lang="it-IT" sz="2000" b="1" dirty="0">
                <a:solidFill>
                  <a:srgbClr val="FFD200"/>
                </a:solidFill>
                <a:latin typeface="+mj-lt"/>
              </a:endParaRPr>
            </a:p>
            <a:p>
              <a:r>
                <a:rPr lang="it-IT" sz="1400" dirty="0">
                  <a:latin typeface="+mj-lt"/>
                </a:rPr>
                <a:t>Brand</a:t>
              </a:r>
            </a:p>
            <a:p>
              <a:r>
                <a:rPr lang="it-IT" sz="1400" dirty="0" err="1">
                  <a:latin typeface="+mj-lt"/>
                </a:rPr>
                <a:t>Bio</a:t>
              </a:r>
              <a:r>
                <a:rPr lang="it-IT" sz="1400" dirty="0">
                  <a:latin typeface="+mj-lt"/>
                </a:rPr>
                <a:t>-etica</a:t>
              </a:r>
            </a:p>
            <a:p>
              <a:r>
                <a:rPr lang="it-IT" sz="1400" dirty="0">
                  <a:latin typeface="+mj-lt"/>
                </a:rPr>
                <a:t>Prodotti esclusivi</a:t>
              </a:r>
            </a:p>
          </p:txBody>
        </p:sp>
        <p:pic>
          <p:nvPicPr>
            <p:cNvPr id="34" name="Elemento grafico 33" descr="Fabbrica con riempimento a tinta unita">
              <a:extLst>
                <a:ext uri="{FF2B5EF4-FFF2-40B4-BE49-F238E27FC236}">
                  <a16:creationId xmlns:a16="http://schemas.microsoft.com/office/drawing/2014/main" id="{F898392A-819A-41DA-BF67-5FABD88BA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367284" y="2905320"/>
              <a:ext cx="400201" cy="400201"/>
            </a:xfrm>
            <a:prstGeom prst="rect">
              <a:avLst/>
            </a:prstGeom>
          </p:spPr>
        </p:pic>
      </p:grp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86FB9FA2-3C69-4243-9BA6-89D4AEB40714}"/>
              </a:ext>
            </a:extLst>
          </p:cNvPr>
          <p:cNvGrpSpPr/>
          <p:nvPr/>
        </p:nvGrpSpPr>
        <p:grpSpPr>
          <a:xfrm>
            <a:off x="2631741" y="1540543"/>
            <a:ext cx="2229135" cy="1261797"/>
            <a:chOff x="2631741" y="1540543"/>
            <a:chExt cx="2229135" cy="1261797"/>
          </a:xfrm>
        </p:grpSpPr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278FDEA7-B07F-4659-897F-D6C6CBD3CCA0}"/>
                </a:ext>
              </a:extLst>
            </p:cNvPr>
            <p:cNvSpPr txBox="1"/>
            <p:nvPr/>
          </p:nvSpPr>
          <p:spPr>
            <a:xfrm>
              <a:off x="2631741" y="1546746"/>
              <a:ext cx="2229135" cy="1255594"/>
            </a:xfrm>
            <a:prstGeom prst="rect">
              <a:avLst/>
            </a:prstGeom>
            <a:solidFill>
              <a:srgbClr val="1C5F4A"/>
            </a:solidFill>
          </p:spPr>
          <p:txBody>
            <a:bodyPr wrap="square" rtlCol="0">
              <a:noAutofit/>
            </a:bodyPr>
            <a:lstStyle/>
            <a:p>
              <a:r>
                <a:rPr lang="it-IT" sz="2000" b="1" dirty="0">
                  <a:solidFill>
                    <a:srgbClr val="FFD200"/>
                  </a:solidFill>
                  <a:latin typeface="+mj-lt"/>
                </a:rPr>
                <a:t>Key Activities</a:t>
              </a:r>
            </a:p>
            <a:p>
              <a:r>
                <a:rPr lang="it-IT" sz="1400" dirty="0">
                  <a:latin typeface="+mj-lt"/>
                </a:rPr>
                <a:t>Formazione</a:t>
              </a:r>
            </a:p>
            <a:p>
              <a:r>
                <a:rPr lang="it-IT" sz="1400" dirty="0">
                  <a:latin typeface="+mj-lt"/>
                </a:rPr>
                <a:t>Fornitura</a:t>
              </a:r>
            </a:p>
            <a:p>
              <a:r>
                <a:rPr lang="it-IT" sz="1400" dirty="0">
                  <a:latin typeface="+mj-lt"/>
                </a:rPr>
                <a:t>Ricerca e Preservazione</a:t>
              </a:r>
              <a:r>
                <a:rPr lang="it-IT" sz="1000" b="1" dirty="0">
                  <a:latin typeface="+mj-lt"/>
                </a:rPr>
                <a:t>	</a:t>
              </a:r>
            </a:p>
          </p:txBody>
        </p:sp>
        <p:pic>
          <p:nvPicPr>
            <p:cNvPr id="36" name="Elemento grafico 35" descr="Segno di spunta con riempimento a tinta unita">
              <a:extLst>
                <a:ext uri="{FF2B5EF4-FFF2-40B4-BE49-F238E27FC236}">
                  <a16:creationId xmlns:a16="http://schemas.microsoft.com/office/drawing/2014/main" id="{031BC3CC-04F9-44C8-990C-B8BFC041F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367285" y="1540543"/>
              <a:ext cx="400201" cy="400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8497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385B4934-40B8-43ED-A3A8-4EAD2A1AE3D4}"/>
              </a:ext>
            </a:extLst>
          </p:cNvPr>
          <p:cNvSpPr txBox="1">
            <a:spLocks/>
          </p:cNvSpPr>
          <p:nvPr/>
        </p:nvSpPr>
        <p:spPr>
          <a:xfrm>
            <a:off x="454906" y="486718"/>
            <a:ext cx="716449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Principali flussi di cassa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7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utura BT" panose="020B0702020204020204" pitchFamily="34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In entrata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77FC43AC-78B0-4CD5-9853-D562ABF90C2C}"/>
              </a:ext>
            </a:extLst>
          </p:cNvPr>
          <p:cNvSpPr/>
          <p:nvPr/>
        </p:nvSpPr>
        <p:spPr>
          <a:xfrm>
            <a:off x="0" y="1812281"/>
            <a:ext cx="12192000" cy="5045719"/>
          </a:xfrm>
          <a:prstGeom prst="rect">
            <a:avLst/>
          </a:prstGeom>
          <a:solidFill>
            <a:srgbClr val="CC9966"/>
          </a:solidFill>
          <a:ln>
            <a:solidFill>
              <a:srgbClr val="CC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603FF6BE-D975-41A8-B928-DC94FFD6B4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2278459"/>
              </p:ext>
            </p:extLst>
          </p:nvPr>
        </p:nvGraphicFramePr>
        <p:xfrm>
          <a:off x="454906" y="2214055"/>
          <a:ext cx="6354357" cy="2836907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451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75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0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7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20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9427">
                <a:tc>
                  <a:txBody>
                    <a:bodyPr/>
                    <a:lstStyle/>
                    <a:p>
                      <a:r>
                        <a:rPr lang="en-US" sz="1000" b="1" strike="noStrike" spc="-1" dirty="0" err="1">
                          <a:latin typeface="+mj-lt"/>
                        </a:rPr>
                        <a:t>Flussi</a:t>
                      </a:r>
                      <a:r>
                        <a:rPr lang="en-US" sz="1000" b="1" strike="noStrike" spc="-1" dirty="0">
                          <a:latin typeface="+mj-lt"/>
                        </a:rPr>
                        <a:t> in </a:t>
                      </a:r>
                      <a:r>
                        <a:rPr lang="en-US" sz="1000" b="1" strike="noStrike" spc="-1" dirty="0" err="1">
                          <a:latin typeface="+mj-lt"/>
                        </a:rPr>
                        <a:t>entrata</a:t>
                      </a:r>
                      <a:endParaRPr lang="en-US" sz="1000" b="1" strike="noStrike" spc="-1" dirty="0">
                        <a:latin typeface="+mj-lt"/>
                      </a:endParaRPr>
                    </a:p>
                  </a:txBody>
                  <a:tcPr marL="90000" marR="9000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1000" b="1" dirty="0">
                        <a:latin typeface="+mj-lt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 dirty="0">
                          <a:latin typeface="+mj-lt"/>
                        </a:rPr>
                        <a:t>2019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>
                          <a:latin typeface="+mj-lt"/>
                        </a:rPr>
                        <a:t>2020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 dirty="0" err="1">
                          <a:latin typeface="+mj-lt"/>
                        </a:rPr>
                        <a:t>Variazione</a:t>
                      </a:r>
                      <a:r>
                        <a:rPr lang="en-US" sz="1000" b="1" strike="noStrike" spc="-1" dirty="0">
                          <a:latin typeface="+mj-lt"/>
                        </a:rPr>
                        <a:t> %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935">
                <a:tc rowSpan="4">
                  <a:txBody>
                    <a:bodyPr/>
                    <a:lstStyle/>
                    <a:p>
                      <a:r>
                        <a:rPr lang="en-US" sz="1000" b="0" strike="noStrike" spc="-1" dirty="0" err="1">
                          <a:latin typeface="+mj-lt"/>
                        </a:rPr>
                        <a:t>Ricavi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delle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vendite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e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delle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prestazioni</a:t>
                      </a:r>
                      <a:endParaRPr lang="en-US" sz="1000" b="0" strike="noStrike" spc="-1" dirty="0">
                        <a:latin typeface="+mj-lt"/>
                      </a:endParaRPr>
                    </a:p>
                    <a:p>
                      <a:endParaRPr lang="en-US" sz="1000" b="0" strike="noStrike" spc="-1" dirty="0">
                        <a:latin typeface="+mj-lt"/>
                      </a:endParaRPr>
                    </a:p>
                    <a:p>
                      <a:r>
                        <a:rPr lang="en-US" sz="1000" b="0" strike="noStrike" spc="-1" dirty="0">
                          <a:latin typeface="+mj-lt"/>
                        </a:rPr>
                        <a:t>(core business)</a:t>
                      </a:r>
                    </a:p>
                  </a:txBody>
                  <a:tcPr marL="90000" marR="9000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Vendite merci e prodotti (ingrosso)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295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331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+12%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93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 err="1">
                          <a:latin typeface="+mj-lt"/>
                        </a:rPr>
                        <a:t>Prestazioni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di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servizi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(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NaturaSi</a:t>
                      </a:r>
                      <a:r>
                        <a:rPr lang="en-US" sz="1000" b="0" strike="noStrike" spc="-1" dirty="0">
                          <a:latin typeface="+mj-lt"/>
                        </a:rPr>
                        <a:t>,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CuoreBio</a:t>
                      </a:r>
                      <a:r>
                        <a:rPr lang="en-US" sz="1000" b="0" strike="noStrike" spc="-1" dirty="0">
                          <a:latin typeface="+mj-lt"/>
                        </a:rPr>
                        <a:t>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7.9 M 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7.6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-4%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93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Royalties attive (NaturaSi)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7.0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7.1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+2%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93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0" strike="noStrike" spc="-1" dirty="0">
                          <a:latin typeface="+mj-lt"/>
                        </a:rPr>
                        <a:t>TOTALE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309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346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+12%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935">
                <a:tc rowSpan="3">
                  <a:txBody>
                    <a:bodyPr/>
                    <a:lstStyle/>
                    <a:p>
                      <a:r>
                        <a:rPr lang="en-US" sz="1000" b="0" strike="noStrike" spc="-1" dirty="0" err="1">
                          <a:latin typeface="+mj-lt"/>
                        </a:rPr>
                        <a:t>Altri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ricavi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e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proventi</a:t>
                      </a:r>
                      <a:endParaRPr lang="en-US" sz="1000" b="0" strike="noStrike" spc="-1" dirty="0">
                        <a:latin typeface="+mj-lt"/>
                      </a:endParaRPr>
                    </a:p>
                  </a:txBody>
                  <a:tcPr marL="90000" marR="9000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Fitti attivi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9.4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8.9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-5%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93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 err="1">
                          <a:latin typeface="+mj-lt"/>
                        </a:rPr>
                        <a:t>Altri</a:t>
                      </a:r>
                      <a:endParaRPr lang="en-US" sz="1000" b="0" strike="noStrike" spc="-1" dirty="0">
                        <a:latin typeface="+mj-lt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1.7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1.2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-30%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093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0" strike="noStrike" spc="-1" dirty="0">
                          <a:latin typeface="+mj-lt"/>
                        </a:rPr>
                        <a:t>TOTALE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11.1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10.1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-10%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935">
                <a:tc>
                  <a:txBody>
                    <a:bodyPr/>
                    <a:lstStyle/>
                    <a:p>
                      <a:pPr algn="r"/>
                      <a:r>
                        <a:rPr lang="en-US" sz="1000" b="0" strike="noStrike" spc="-1" dirty="0">
                          <a:latin typeface="+mj-lt"/>
                        </a:rPr>
                        <a:t>TOTALE</a:t>
                      </a:r>
                    </a:p>
                  </a:txBody>
                  <a:tcPr marL="90000" marR="9000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it-IT" sz="1000" dirty="0">
                        <a:latin typeface="+mj-lt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320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356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+11%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3" name="Grafico 12">
            <a:extLst>
              <a:ext uri="{FF2B5EF4-FFF2-40B4-BE49-F238E27FC236}">
                <a16:creationId xmlns:a16="http://schemas.microsoft.com/office/drawing/2014/main" id="{14560D73-B954-4E97-8CEE-A36551F0DE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0465122"/>
              </p:ext>
            </p:extLst>
          </p:nvPr>
        </p:nvGraphicFramePr>
        <p:xfrm>
          <a:off x="6434581" y="1812280"/>
          <a:ext cx="5757419" cy="50457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Diagramma 13">
            <a:extLst>
              <a:ext uri="{FF2B5EF4-FFF2-40B4-BE49-F238E27FC236}">
                <a16:creationId xmlns:a16="http://schemas.microsoft.com/office/drawing/2014/main" id="{CB7B848D-865B-4EFA-8A2C-413E47EE7E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5054795"/>
              </p:ext>
            </p:extLst>
          </p:nvPr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76D84BF7-0D06-41B5-AE3A-4EC5AD2C3D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93705" y="3265795"/>
            <a:ext cx="7905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52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385B4934-40B8-43ED-A3A8-4EAD2A1AE3D4}"/>
              </a:ext>
            </a:extLst>
          </p:cNvPr>
          <p:cNvSpPr txBox="1">
            <a:spLocks/>
          </p:cNvSpPr>
          <p:nvPr/>
        </p:nvSpPr>
        <p:spPr>
          <a:xfrm>
            <a:off x="501607" y="255656"/>
            <a:ext cx="111887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Principali flussi in uscita e costi</a:t>
            </a:r>
            <a:endParaRPr lang="it-IT" sz="2700" dirty="0">
              <a:solidFill>
                <a:sysClr val="windowText" lastClr="000000"/>
              </a:solidFill>
              <a:latin typeface="Futura BT" panose="020B0702020204020204" pitchFamily="34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77FC43AC-78B0-4CD5-9853-D562ABF90C2C}"/>
              </a:ext>
            </a:extLst>
          </p:cNvPr>
          <p:cNvSpPr/>
          <p:nvPr/>
        </p:nvSpPr>
        <p:spPr>
          <a:xfrm>
            <a:off x="-1" y="1812279"/>
            <a:ext cx="12192000" cy="5045719"/>
          </a:xfrm>
          <a:prstGeom prst="rect">
            <a:avLst/>
          </a:prstGeom>
          <a:solidFill>
            <a:srgbClr val="CC9966"/>
          </a:solidFill>
          <a:ln>
            <a:solidFill>
              <a:srgbClr val="CC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31C2D49A-02B6-4349-B12B-50E23F1DC6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7286754"/>
              </p:ext>
            </p:extLst>
          </p:nvPr>
        </p:nvGraphicFramePr>
        <p:xfrm>
          <a:off x="501607" y="2175281"/>
          <a:ext cx="6038933" cy="2571593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460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5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61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63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598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3603">
                <a:tc>
                  <a:txBody>
                    <a:bodyPr/>
                    <a:lstStyle/>
                    <a:p>
                      <a:r>
                        <a:rPr lang="it-IT" sz="1000" b="1" dirty="0">
                          <a:latin typeface="+mj-lt"/>
                        </a:rPr>
                        <a:t>Costi della produzione</a:t>
                      </a: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>
                          <a:latin typeface="+mj-lt"/>
                        </a:rPr>
                        <a:t>2019</a:t>
                      </a: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>
                          <a:latin typeface="+mj-lt"/>
                        </a:rPr>
                        <a:t>2020</a:t>
                      </a: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>
                          <a:latin typeface="+mj-lt"/>
                        </a:rPr>
                        <a:t>Variazione %</a:t>
                      </a: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 dirty="0" err="1">
                          <a:latin typeface="+mj-lt"/>
                        </a:rPr>
                        <a:t>Variabile</a:t>
                      </a:r>
                      <a:r>
                        <a:rPr lang="en-US" sz="1000" b="1" strike="noStrike" spc="-1" dirty="0">
                          <a:latin typeface="+mj-lt"/>
                        </a:rPr>
                        <a:t> / </a:t>
                      </a:r>
                      <a:r>
                        <a:rPr lang="en-US" sz="1000" b="1" strike="noStrike" spc="-1" dirty="0" err="1">
                          <a:latin typeface="+mj-lt"/>
                        </a:rPr>
                        <a:t>Fisso</a:t>
                      </a:r>
                      <a:endParaRPr lang="en-US" sz="1000" b="1" strike="noStrike" spc="-1" dirty="0">
                        <a:latin typeface="+mj-lt"/>
                      </a:endParaRP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 dirty="0" err="1">
                          <a:latin typeface="+mj-lt"/>
                        </a:rPr>
                        <a:t>Diretto</a:t>
                      </a:r>
                      <a:r>
                        <a:rPr lang="en-US" sz="1000" b="1" strike="noStrike" spc="-1" dirty="0">
                          <a:latin typeface="+mj-lt"/>
                        </a:rPr>
                        <a:t> / </a:t>
                      </a:r>
                      <a:r>
                        <a:rPr lang="en-US" sz="1000" b="1" strike="noStrike" spc="-1" dirty="0" err="1">
                          <a:latin typeface="+mj-lt"/>
                        </a:rPr>
                        <a:t>Indiretto</a:t>
                      </a:r>
                      <a:endParaRPr lang="en-US" sz="1000" b="1" strike="noStrike" spc="-1" dirty="0">
                        <a:latin typeface="+mj-lt"/>
                      </a:endParaRPr>
                    </a:p>
                  </a:txBody>
                  <a:tcPr marL="90000" marR="9000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932"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Prodotti finiti (ingrosso)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207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240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+16%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V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D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736"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Imballi (ingrosso)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1.0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1.1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+16%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V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D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736"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Trasporti (ingrosso)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24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27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+12%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V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I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736"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Energia elettrica (ingrosso, franchising)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1.1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1.0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-14%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F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I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9932">
                <a:tc>
                  <a:txBody>
                    <a:bodyPr/>
                    <a:lstStyle/>
                    <a:p>
                      <a:r>
                        <a:rPr lang="en-US" sz="1000" b="0" strike="noStrike" spc="-1" dirty="0" err="1">
                          <a:latin typeface="+mj-lt"/>
                        </a:rPr>
                        <a:t>Pubblicita</a:t>
                      </a:r>
                      <a:r>
                        <a:rPr lang="en-US" sz="1000" b="0" strike="noStrike" spc="-1" dirty="0">
                          <a:latin typeface="+mj-lt"/>
                        </a:rPr>
                        <a:t>’ (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ingrosso</a:t>
                      </a:r>
                      <a:r>
                        <a:rPr lang="en-US" sz="1000" b="0" strike="noStrike" spc="-1" dirty="0">
                          <a:latin typeface="+mj-lt"/>
                        </a:rPr>
                        <a:t>, franchising)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4.8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3.6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-25%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F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I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896"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Personale (ingrosso, franchising)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25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27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+8%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V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I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1778"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Affitti e locazioni (ingrosso, franchising)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11.4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11.2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-2%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F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I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9932">
                <a:tc>
                  <a:txBody>
                    <a:bodyPr/>
                    <a:lstStyle/>
                    <a:p>
                      <a:r>
                        <a:rPr lang="en-US" sz="1000" b="0" strike="noStrike" spc="-1" dirty="0" err="1">
                          <a:latin typeface="+mj-lt"/>
                        </a:rPr>
                        <a:t>Ammortamenti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(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ingrosso</a:t>
                      </a:r>
                      <a:r>
                        <a:rPr lang="en-US" sz="1000" b="0" strike="noStrike" spc="-1" dirty="0">
                          <a:latin typeface="+mj-lt"/>
                        </a:rPr>
                        <a:t>,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fanchising</a:t>
                      </a:r>
                      <a:r>
                        <a:rPr lang="en-US" sz="1000" b="0" strike="noStrike" spc="-1" dirty="0">
                          <a:latin typeface="+mj-lt"/>
                        </a:rPr>
                        <a:t>)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19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22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+15%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F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I</a:t>
                      </a:r>
                    </a:p>
                  </a:txBody>
                  <a:tcPr marL="90000" marR="90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1CC48392-3F8A-4BDE-B63F-8300195E55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7366086"/>
              </p:ext>
            </p:extLst>
          </p:nvPr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Grafico 6">
            <a:extLst>
              <a:ext uri="{FF2B5EF4-FFF2-40B4-BE49-F238E27FC236}">
                <a16:creationId xmlns:a16="http://schemas.microsoft.com/office/drawing/2014/main" id="{43EBC2F6-EB01-4D4F-9C3C-9B0C4479D3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7135043"/>
              </p:ext>
            </p:extLst>
          </p:nvPr>
        </p:nvGraphicFramePr>
        <p:xfrm>
          <a:off x="6434581" y="1812280"/>
          <a:ext cx="5757419" cy="50457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CA61EE3A-0FAF-4678-B879-2B79620568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4157156"/>
              </p:ext>
            </p:extLst>
          </p:nvPr>
        </p:nvGraphicFramePr>
        <p:xfrm>
          <a:off x="501606" y="5109873"/>
          <a:ext cx="6038934" cy="1135123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445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1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23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1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3603">
                <a:tc>
                  <a:txBody>
                    <a:bodyPr/>
                    <a:lstStyle/>
                    <a:p>
                      <a:r>
                        <a:rPr lang="en-US" sz="1000" b="1" strike="noStrike" spc="-1" dirty="0" err="1">
                          <a:latin typeface="+mj-lt"/>
                        </a:rPr>
                        <a:t>Altri</a:t>
                      </a:r>
                      <a:r>
                        <a:rPr lang="en-US" sz="1000" b="1" strike="noStrike" spc="-1" dirty="0">
                          <a:latin typeface="+mj-lt"/>
                        </a:rPr>
                        <a:t> </a:t>
                      </a:r>
                      <a:r>
                        <a:rPr lang="en-US" sz="1000" b="1" strike="noStrike" spc="-1" dirty="0" err="1">
                          <a:latin typeface="+mj-lt"/>
                        </a:rPr>
                        <a:t>flussi</a:t>
                      </a:r>
                      <a:r>
                        <a:rPr lang="en-US" sz="1000" b="1" strike="noStrike" spc="-1" dirty="0">
                          <a:latin typeface="+mj-lt"/>
                        </a:rPr>
                        <a:t> in </a:t>
                      </a:r>
                      <a:r>
                        <a:rPr lang="en-US" sz="1000" b="1" strike="noStrike" spc="-1" dirty="0" err="1">
                          <a:latin typeface="+mj-lt"/>
                        </a:rPr>
                        <a:t>uscita</a:t>
                      </a:r>
                      <a:endParaRPr lang="en-US" sz="1000" b="1" strike="noStrike" spc="-1" dirty="0">
                        <a:latin typeface="+mj-lt"/>
                      </a:endParaRPr>
                    </a:p>
                  </a:txBody>
                  <a:tcPr marL="90000" marR="9000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1000" b="1" dirty="0">
                        <a:latin typeface="+mj-lt"/>
                      </a:endParaRP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>
                          <a:latin typeface="+mj-lt"/>
                        </a:rPr>
                        <a:t>2019</a:t>
                      </a: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>
                          <a:latin typeface="+mj-lt"/>
                        </a:rPr>
                        <a:t>2020</a:t>
                      </a: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strike="noStrike" spc="-1">
                          <a:latin typeface="+mj-lt"/>
                        </a:rPr>
                        <a:t>Variazione %</a:t>
                      </a:r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648"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Oneri finanziari</a:t>
                      </a:r>
                    </a:p>
                  </a:txBody>
                  <a:tcPr marL="90000" marR="9000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Differenza tra oneri e proventi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0.8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1.5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+87%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3648"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Imposte</a:t>
                      </a:r>
                    </a:p>
                  </a:txBody>
                  <a:tcPr marL="90000" marR="9000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Totale imposte sul reddito di esercizio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3.1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3.3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>
                          <a:latin typeface="+mj-lt"/>
                        </a:rPr>
                        <a:t>+7%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3648">
                <a:tc>
                  <a:txBody>
                    <a:bodyPr/>
                    <a:lstStyle/>
                    <a:p>
                      <a:r>
                        <a:rPr lang="en-US" sz="1000" b="0" strike="noStrike" spc="-1" dirty="0" err="1">
                          <a:latin typeface="+mj-lt"/>
                        </a:rPr>
                        <a:t>Svalutazioni</a:t>
                      </a:r>
                      <a:endParaRPr lang="en-US" sz="1000" b="0" strike="noStrike" spc="-1" dirty="0">
                        <a:latin typeface="+mj-lt"/>
                      </a:endParaRPr>
                    </a:p>
                  </a:txBody>
                  <a:tcPr marL="90000" marR="9000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 err="1">
                          <a:latin typeface="+mj-lt"/>
                        </a:rPr>
                        <a:t>Partecipazione</a:t>
                      </a:r>
                      <a:r>
                        <a:rPr lang="en-US" sz="1000" b="0" strike="noStrike" spc="-1" dirty="0">
                          <a:latin typeface="+mj-lt"/>
                        </a:rPr>
                        <a:t> in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societa</a:t>
                      </a:r>
                      <a:r>
                        <a:rPr lang="en-US" sz="1000" b="0" strike="noStrike" spc="-1" dirty="0">
                          <a:latin typeface="+mj-lt"/>
                        </a:rPr>
                        <a:t>’ </a:t>
                      </a:r>
                      <a:r>
                        <a:rPr lang="en-US" sz="1000" b="0" strike="noStrike" spc="-1" dirty="0" err="1">
                          <a:latin typeface="+mj-lt"/>
                        </a:rPr>
                        <a:t>collegate</a:t>
                      </a:r>
                      <a:endParaRPr lang="en-US" sz="1000" b="0" strike="noStrike" spc="-1" dirty="0">
                        <a:latin typeface="+mj-lt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16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10 M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strike="noStrike" spc="-1" dirty="0">
                          <a:latin typeface="+mj-lt"/>
                        </a:rPr>
                        <a:t>-38%</a:t>
                      </a: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AA1FB1FA-BB5E-4D3C-B894-DBDE7BA3CA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21082" y="3303397"/>
            <a:ext cx="7905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85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15" y="-112052"/>
            <a:ext cx="7164493" cy="132556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Andamento</a:t>
            </a:r>
            <a:endParaRPr lang="it-IT" sz="2700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14B43A1-DA18-441F-A3C8-1DD576C678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9032492"/>
              </p:ext>
            </p:extLst>
          </p:nvPr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3" name="Tabella 3">
            <a:extLst>
              <a:ext uri="{FF2B5EF4-FFF2-40B4-BE49-F238E27FC236}">
                <a16:creationId xmlns:a16="http://schemas.microsoft.com/office/drawing/2014/main" id="{AA09C27F-EFFF-4B60-A88C-91C80705B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646328"/>
              </p:ext>
            </p:extLst>
          </p:nvPr>
        </p:nvGraphicFramePr>
        <p:xfrm>
          <a:off x="6230797" y="1213511"/>
          <a:ext cx="5538788" cy="2659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2951">
                  <a:extLst>
                    <a:ext uri="{9D8B030D-6E8A-4147-A177-3AD203B41FA5}">
                      <a16:colId xmlns:a16="http://schemas.microsoft.com/office/drawing/2014/main" val="2463459753"/>
                    </a:ext>
                  </a:extLst>
                </a:gridCol>
                <a:gridCol w="1624012">
                  <a:extLst>
                    <a:ext uri="{9D8B030D-6E8A-4147-A177-3AD203B41FA5}">
                      <a16:colId xmlns:a16="http://schemas.microsoft.com/office/drawing/2014/main" val="1732428079"/>
                    </a:ext>
                  </a:extLst>
                </a:gridCol>
                <a:gridCol w="1681163">
                  <a:extLst>
                    <a:ext uri="{9D8B030D-6E8A-4147-A177-3AD203B41FA5}">
                      <a16:colId xmlns:a16="http://schemas.microsoft.com/office/drawing/2014/main" val="2264624100"/>
                    </a:ext>
                  </a:extLst>
                </a:gridCol>
                <a:gridCol w="1490662">
                  <a:extLst>
                    <a:ext uri="{9D8B030D-6E8A-4147-A177-3AD203B41FA5}">
                      <a16:colId xmlns:a16="http://schemas.microsoft.com/office/drawing/2014/main" val="3139378777"/>
                    </a:ext>
                  </a:extLst>
                </a:gridCol>
              </a:tblGrid>
              <a:tr h="396760">
                <a:tc gridSpan="2"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Indici</a:t>
                      </a:r>
                    </a:p>
                  </a:txBody>
                  <a:tcPr marT="2888" marB="288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 sz="1000" b="1" dirty="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31/12/2019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31/12/2020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F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731335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EBITDA (MOL)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000" b="0" dirty="0">
                        <a:latin typeface="+mj-lt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20.306.435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24.045.729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1429869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EBIT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000" b="0" dirty="0">
                        <a:latin typeface="+mj-lt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1.110.503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1.568.414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6820326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ROE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 err="1">
                          <a:latin typeface="+mj-lt"/>
                        </a:rPr>
                        <a:t>Redd</a:t>
                      </a:r>
                      <a:r>
                        <a:rPr lang="it-IT" sz="1000" b="0" dirty="0">
                          <a:latin typeface="+mj-lt"/>
                        </a:rPr>
                        <a:t>. N. / </a:t>
                      </a:r>
                      <a:r>
                        <a:rPr lang="it-IT" sz="1000" b="0" dirty="0" err="1">
                          <a:latin typeface="+mj-lt"/>
                        </a:rPr>
                        <a:t>Patr</a:t>
                      </a:r>
                      <a:r>
                        <a:rPr lang="it-IT" sz="1000" b="0" dirty="0">
                          <a:latin typeface="+mj-lt"/>
                        </a:rPr>
                        <a:t>. N.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-22,31%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-22,00%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806223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ROI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EBIT / Cap. </a:t>
                      </a:r>
                      <a:r>
                        <a:rPr lang="it-IT" sz="1000" b="0" dirty="0" err="1">
                          <a:latin typeface="+mj-lt"/>
                        </a:rPr>
                        <a:t>Inv</a:t>
                      </a:r>
                      <a:r>
                        <a:rPr lang="it-IT" sz="1000" b="0" dirty="0">
                          <a:latin typeface="+mj-lt"/>
                        </a:rPr>
                        <a:t>.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0,78%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1,34%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5647288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ROS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EBIT / Vendite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0,35%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0,44%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7629847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ROT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Vendite / Cap. </a:t>
                      </a:r>
                      <a:r>
                        <a:rPr lang="it-IT" sz="1000" b="0" dirty="0" err="1">
                          <a:latin typeface="+mj-lt"/>
                        </a:rPr>
                        <a:t>Inv</a:t>
                      </a:r>
                      <a:r>
                        <a:rPr lang="it-IT" sz="1000" b="0" dirty="0">
                          <a:latin typeface="+mj-lt"/>
                        </a:rPr>
                        <a:t>.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2,26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3,03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1879225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latin typeface="+mj-lt"/>
                        </a:rPr>
                        <a:t>ROD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Oneri F. / Mezzi T.F.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2,03%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>
                          <a:latin typeface="+mj-lt"/>
                        </a:rPr>
                        <a:t>3,96%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3834416"/>
                  </a:ext>
                </a:extLst>
              </a:tr>
            </a:tbl>
          </a:graphicData>
        </a:graphic>
      </p:graphicFrame>
      <p:graphicFrame>
        <p:nvGraphicFramePr>
          <p:cNvPr id="8" name="Grafico 7">
            <a:extLst>
              <a:ext uri="{FF2B5EF4-FFF2-40B4-BE49-F238E27FC236}">
                <a16:creationId xmlns:a16="http://schemas.microsoft.com/office/drawing/2014/main" id="{C57A6976-8B55-4248-B37B-F050B7AD1A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5638691"/>
              </p:ext>
            </p:extLst>
          </p:nvPr>
        </p:nvGraphicFramePr>
        <p:xfrm>
          <a:off x="422415" y="1217844"/>
          <a:ext cx="5059223" cy="40174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9" name="CasellaDiTesto 8">
            <a:extLst>
              <a:ext uri="{FF2B5EF4-FFF2-40B4-BE49-F238E27FC236}">
                <a16:creationId xmlns:a16="http://schemas.microsoft.com/office/drawing/2014/main" id="{6693B1C9-9114-4FC7-83C1-C3E114CA7EA5}"/>
              </a:ext>
            </a:extLst>
          </p:cNvPr>
          <p:cNvSpPr txBox="1"/>
          <p:nvPr/>
        </p:nvSpPr>
        <p:spPr>
          <a:xfrm>
            <a:off x="6225001" y="4074994"/>
            <a:ext cx="55387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  <a:latin typeface="+mj-lt"/>
              </a:rPr>
              <a:t>Il ROE molto negativo indica un’erosione del capitale netto dovuta alle perdite.</a:t>
            </a:r>
          </a:p>
          <a:p>
            <a:endParaRPr lang="it-IT" sz="1000" dirty="0">
              <a:solidFill>
                <a:schemeClr val="bg1"/>
              </a:solidFill>
              <a:latin typeface="+mj-lt"/>
            </a:endParaRPr>
          </a:p>
          <a:p>
            <a:r>
              <a:rPr lang="it-IT" sz="1000" dirty="0">
                <a:solidFill>
                  <a:schemeClr val="bg1"/>
                </a:solidFill>
                <a:latin typeface="+mj-lt"/>
              </a:rPr>
              <a:t>La relazione ROI &gt; ROD indica che per l’impresa non è conveniente ricorrere a mezzi di terzi finanziari.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0DEC804-3232-4D9A-AC89-C0A708F9424B}"/>
              </a:ext>
            </a:extLst>
          </p:cNvPr>
          <p:cNvSpPr txBox="1"/>
          <p:nvPr/>
        </p:nvSpPr>
        <p:spPr>
          <a:xfrm>
            <a:off x="1742364" y="3803176"/>
            <a:ext cx="868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+mj-lt"/>
              </a:rPr>
              <a:t>-28,93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8D2B5C6-4AF7-4F07-8F77-8B9A448F7A8A}"/>
              </a:ext>
            </a:extLst>
          </p:cNvPr>
          <p:cNvSpPr txBox="1"/>
          <p:nvPr/>
        </p:nvSpPr>
        <p:spPr>
          <a:xfrm>
            <a:off x="3655218" y="2543283"/>
            <a:ext cx="868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+mj-lt"/>
              </a:rPr>
              <a:t>-14,33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06940B0-646C-4F47-BFCF-89F4825D6EC5}"/>
              </a:ext>
            </a:extLst>
          </p:cNvPr>
          <p:cNvSpPr txBox="1"/>
          <p:nvPr/>
        </p:nvSpPr>
        <p:spPr>
          <a:xfrm>
            <a:off x="2697707" y="2897650"/>
            <a:ext cx="868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+mj-lt"/>
              </a:rPr>
              <a:t>-18,27</a:t>
            </a:r>
          </a:p>
        </p:txBody>
      </p:sp>
    </p:spTree>
    <p:extLst>
      <p:ext uri="{BB962C8B-B14F-4D97-AF65-F5344CB8AC3E}">
        <p14:creationId xmlns:p14="http://schemas.microsoft.com/office/powerpoint/2010/main" val="3475532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1FBE841-F160-43C6-B60D-08E325C1E4A4}"/>
              </a:ext>
            </a:extLst>
          </p:cNvPr>
          <p:cNvSpPr txBox="1"/>
          <p:nvPr/>
        </p:nvSpPr>
        <p:spPr>
          <a:xfrm>
            <a:off x="1824148" y="3758536"/>
            <a:ext cx="219480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Futura BT" panose="020B0702020204020204" pitchFamily="34" charset="0"/>
              </a:rPr>
              <a:t>Francesco </a:t>
            </a:r>
            <a:r>
              <a:rPr lang="it-IT" sz="2000" dirty="0" err="1">
                <a:solidFill>
                  <a:srgbClr val="FFD200"/>
                </a:solidFill>
                <a:latin typeface="Futura BT" panose="020B0702020204020204" pitchFamily="34" charset="0"/>
              </a:rPr>
              <a:t>Galisi</a:t>
            </a:r>
            <a:endParaRPr lang="it-IT" sz="2000" dirty="0">
              <a:solidFill>
                <a:srgbClr val="FFD200"/>
              </a:solidFill>
              <a:latin typeface="Futura BT" panose="020B0702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bg1"/>
                </a:solidFill>
                <a:latin typeface="Futura BT" panose="020B0702020204020204" pitchFamily="34" charset="0"/>
              </a:rPr>
              <a:t>Data </a:t>
            </a:r>
            <a:r>
              <a:rPr lang="it-IT" sz="1200" dirty="0" err="1">
                <a:solidFill>
                  <a:schemeClr val="bg1"/>
                </a:solidFill>
                <a:latin typeface="Futura BT" panose="020B0702020204020204" pitchFamily="34" charset="0"/>
              </a:rPr>
              <a:t>gathering</a:t>
            </a: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bg1"/>
                </a:solidFill>
                <a:latin typeface="Futura BT" panose="020B0702020204020204" pitchFamily="34" charset="0"/>
              </a:rPr>
              <a:t>Team </a:t>
            </a:r>
            <a:r>
              <a:rPr lang="it-IT" sz="1200" dirty="0" err="1">
                <a:solidFill>
                  <a:schemeClr val="bg1"/>
                </a:solidFill>
                <a:latin typeface="Futura BT" panose="020B0702020204020204" pitchFamily="34" charset="0"/>
              </a:rPr>
              <a:t>Coordination</a:t>
            </a: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algn="ctr"/>
            <a:endParaRPr lang="it-IT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  <p:pic>
        <p:nvPicPr>
          <p:cNvPr id="7" name="Elemento grafico 6" descr="Melanzana con riempimento a tinta unita">
            <a:extLst>
              <a:ext uri="{FF2B5EF4-FFF2-40B4-BE49-F238E27FC236}">
                <a16:creationId xmlns:a16="http://schemas.microsoft.com/office/drawing/2014/main" id="{51F3D7B0-E441-4203-8F62-1B8D6CE52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4351" y="2841288"/>
            <a:ext cx="914400" cy="914400"/>
          </a:xfrm>
          <a:prstGeom prst="rect">
            <a:avLst/>
          </a:prstGeom>
        </p:spPr>
      </p:pic>
      <p:pic>
        <p:nvPicPr>
          <p:cNvPr id="9" name="Elemento grafico 8" descr="Mano aperta con pianta con riempimento a tinta unita">
            <a:extLst>
              <a:ext uri="{FF2B5EF4-FFF2-40B4-BE49-F238E27FC236}">
                <a16:creationId xmlns:a16="http://schemas.microsoft.com/office/drawing/2014/main" id="{7FA205CC-3E64-4C96-95E3-F8D2B9E78D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797" y="2841288"/>
            <a:ext cx="914400" cy="914400"/>
          </a:xfrm>
          <a:prstGeom prst="rect">
            <a:avLst/>
          </a:prstGeom>
        </p:spPr>
      </p:pic>
      <p:pic>
        <p:nvPicPr>
          <p:cNvPr id="11" name="Elemento grafico 10" descr="Foglia con riempimento a tinta unita">
            <a:extLst>
              <a:ext uri="{FF2B5EF4-FFF2-40B4-BE49-F238E27FC236}">
                <a16:creationId xmlns:a16="http://schemas.microsoft.com/office/drawing/2014/main" id="{FB15B83D-4EAA-439B-B9D8-080B9A74D4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92585" y="2841288"/>
            <a:ext cx="914400" cy="91440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5C6A697-AD79-488B-A807-E8ECF697F19A}"/>
              </a:ext>
            </a:extLst>
          </p:cNvPr>
          <p:cNvSpPr txBox="1"/>
          <p:nvPr/>
        </p:nvSpPr>
        <p:spPr>
          <a:xfrm>
            <a:off x="4229489" y="1274305"/>
            <a:ext cx="37330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 err="1">
                <a:solidFill>
                  <a:schemeClr val="bg1"/>
                </a:solidFill>
                <a:latin typeface="Futura BT" panose="020B0702020204020204" pitchFamily="34" charset="0"/>
              </a:rPr>
              <a:t>Manzo</a:t>
            </a:r>
            <a:r>
              <a:rPr lang="it-IT" sz="4400" dirty="0" err="1">
                <a:solidFill>
                  <a:srgbClr val="FFD200"/>
                </a:solidFill>
                <a:latin typeface="Futura BT" panose="020B0702020204020204" pitchFamily="34" charset="0"/>
              </a:rPr>
              <a:t>Team</a:t>
            </a:r>
            <a:endParaRPr lang="it-IT" sz="4400" dirty="0">
              <a:solidFill>
                <a:srgbClr val="FFD200"/>
              </a:solidFill>
              <a:latin typeface="Futura BT" panose="020B0702020204020204" pitchFamily="34" charset="0"/>
            </a:endParaRP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9A16F583-50C4-4FB4-9B6C-D7848C5E15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73040" y="3225385"/>
            <a:ext cx="4794462" cy="4447874"/>
          </a:xfrm>
          <a:prstGeom prst="rect">
            <a:avLst/>
          </a:prstGeom>
        </p:spPr>
      </p:pic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C7E1D5DB-8479-42B9-BA27-569AFE489F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62718" y="1153716"/>
            <a:ext cx="445563" cy="41335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A7151CF-6382-459B-A241-5E318F4B96D0}"/>
              </a:ext>
            </a:extLst>
          </p:cNvPr>
          <p:cNvSpPr txBox="1"/>
          <p:nvPr/>
        </p:nvSpPr>
        <p:spPr>
          <a:xfrm>
            <a:off x="4956524" y="3755688"/>
            <a:ext cx="242081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Futura BT" panose="020B0702020204020204" pitchFamily="34" charset="0"/>
              </a:rPr>
              <a:t>Riccardo </a:t>
            </a:r>
            <a:r>
              <a:rPr lang="it-IT" sz="2000" dirty="0">
                <a:solidFill>
                  <a:srgbClr val="FFD200"/>
                </a:solidFill>
                <a:latin typeface="Futura BT" panose="020B0702020204020204" pitchFamily="34" charset="0"/>
              </a:rPr>
              <a:t>De</a:t>
            </a:r>
            <a:r>
              <a:rPr lang="it-IT" sz="2000" dirty="0">
                <a:solidFill>
                  <a:schemeClr val="bg1"/>
                </a:solidFill>
                <a:latin typeface="Futura BT" panose="020B0702020204020204" pitchFamily="34" charset="0"/>
              </a:rPr>
              <a:t> </a:t>
            </a:r>
            <a:r>
              <a:rPr lang="it-IT" sz="2000" dirty="0">
                <a:solidFill>
                  <a:srgbClr val="FFD200"/>
                </a:solidFill>
                <a:latin typeface="Futura BT" panose="020B0702020204020204" pitchFamily="34" charset="0"/>
              </a:rPr>
              <a:t>Luca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bg1"/>
                </a:solidFill>
                <a:latin typeface="Futura BT" panose="020B0702020204020204" pitchFamily="34" charset="0"/>
              </a:rPr>
              <a:t>Data </a:t>
            </a:r>
            <a:r>
              <a:rPr lang="it-IT" sz="1200" dirty="0" err="1">
                <a:solidFill>
                  <a:schemeClr val="bg1"/>
                </a:solidFill>
                <a:latin typeface="Futura BT" panose="020B0702020204020204" pitchFamily="34" charset="0"/>
              </a:rPr>
              <a:t>visualization</a:t>
            </a: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bg1"/>
                </a:solidFill>
                <a:latin typeface="Futura BT" panose="020B0702020204020204" pitchFamily="34" charset="0"/>
              </a:rPr>
              <a:t>Art </a:t>
            </a:r>
            <a:r>
              <a:rPr lang="it-IT" sz="1200" dirty="0" err="1">
                <a:solidFill>
                  <a:schemeClr val="bg1"/>
                </a:solidFill>
                <a:latin typeface="Futura BT" panose="020B0702020204020204" pitchFamily="34" charset="0"/>
              </a:rPr>
              <a:t>direction</a:t>
            </a: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algn="ctr"/>
            <a:endParaRPr lang="it-IT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DF6383C-A336-41B7-91D8-CAD07289FEBF}"/>
              </a:ext>
            </a:extLst>
          </p:cNvPr>
          <p:cNvSpPr txBox="1"/>
          <p:nvPr/>
        </p:nvSpPr>
        <p:spPr>
          <a:xfrm>
            <a:off x="8173040" y="3755688"/>
            <a:ext cx="235348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Futura BT" panose="020B0702020204020204" pitchFamily="34" charset="0"/>
              </a:rPr>
              <a:t>Giuseppe </a:t>
            </a:r>
            <a:r>
              <a:rPr lang="it-IT" sz="2000" dirty="0" err="1">
                <a:solidFill>
                  <a:srgbClr val="FFD200"/>
                </a:solidFill>
                <a:latin typeface="Futura BT" panose="020B0702020204020204" pitchFamily="34" charset="0"/>
              </a:rPr>
              <a:t>Disalvo</a:t>
            </a:r>
            <a:endParaRPr lang="it-IT" sz="2000" dirty="0">
              <a:solidFill>
                <a:srgbClr val="FFD200"/>
              </a:solidFill>
              <a:latin typeface="Futura BT" panose="020B0702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bg1"/>
                </a:solidFill>
                <a:latin typeface="Futura BT" panose="020B0702020204020204" pitchFamily="34" charset="0"/>
              </a:rPr>
              <a:t>Web </a:t>
            </a:r>
            <a:r>
              <a:rPr lang="it-IT" sz="1200" dirty="0" err="1">
                <a:solidFill>
                  <a:schemeClr val="bg1"/>
                </a:solidFill>
                <a:latin typeface="Futura BT" panose="020B0702020204020204" pitchFamily="34" charset="0"/>
              </a:rPr>
              <a:t>scraping</a:t>
            </a: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bg1"/>
                </a:solidFill>
                <a:latin typeface="Futura BT" panose="020B0702020204020204" pitchFamily="34" charset="0"/>
              </a:rPr>
              <a:t>Data </a:t>
            </a:r>
            <a:r>
              <a:rPr lang="it-IT" sz="1200" dirty="0" err="1">
                <a:solidFill>
                  <a:schemeClr val="bg1"/>
                </a:solidFill>
                <a:latin typeface="Futura BT" panose="020B0702020204020204" pitchFamily="34" charset="0"/>
              </a:rPr>
              <a:t>manipulation</a:t>
            </a: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it-IT" sz="1200" dirty="0">
              <a:solidFill>
                <a:schemeClr val="bg1"/>
              </a:solidFill>
              <a:latin typeface="Futura BT" panose="020B0702020204020204" pitchFamily="34" charset="0"/>
            </a:endParaRPr>
          </a:p>
          <a:p>
            <a:pPr algn="ctr"/>
            <a:endParaRPr lang="it-IT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100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DBF6CFAB-6858-426B-9E09-0E04D1C26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4491" y="1479409"/>
            <a:ext cx="4203013" cy="389918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15" y="-112052"/>
            <a:ext cx="7164493" cy="132556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Bibliografia</a:t>
            </a:r>
            <a:endParaRPr lang="it-IT" sz="2700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14B43A1-DA18-441F-A3C8-1DD576C678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5980945"/>
              </p:ext>
            </p:extLst>
          </p:nvPr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20D77DF-FCF2-44C1-915F-ABDB7C6942C2}"/>
              </a:ext>
            </a:extLst>
          </p:cNvPr>
          <p:cNvSpPr txBox="1"/>
          <p:nvPr/>
        </p:nvSpPr>
        <p:spPr>
          <a:xfrm>
            <a:off x="356780" y="1443840"/>
            <a:ext cx="1147843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2021. Company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profile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[pdf]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Available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at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: </a:t>
            </a:r>
            <a:r>
              <a:rPr lang="it-IT" sz="1400" b="0" i="0" u="none" strike="noStrike" dirty="0">
                <a:solidFill>
                  <a:schemeClr val="bg1"/>
                </a:solidFill>
                <a:effectLst/>
                <a:latin typeface="+mj-lt"/>
                <a:hlinkClick r:id="rId9" tooltip="https://www.naturasi.it/fileadmin/PDF_Files/2019_CP_ITA_Dig.pdf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https://www.naturasi.it/fileadmin/PDF_Files/2019_CP_ITA_Dig.pdf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[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Accessed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20 November 2021].</a:t>
            </a:r>
          </a:p>
          <a:p>
            <a:endParaRPr lang="it-IT" sz="1400" b="0" i="0" dirty="0">
              <a:solidFill>
                <a:schemeClr val="bg1"/>
              </a:solidFill>
              <a:effectLst/>
              <a:latin typeface="+mj-lt"/>
            </a:endParaRPr>
          </a:p>
          <a:p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CiboSerio.it. 2021. I negozi specializzati nel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bio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in Italia. [online]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Available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at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: </a:t>
            </a:r>
            <a:r>
              <a:rPr lang="it-IT" sz="1400" b="0" i="0" u="none" strike="noStrike" dirty="0">
                <a:solidFill>
                  <a:schemeClr val="bg1"/>
                </a:solidFill>
                <a:effectLst/>
                <a:latin typeface="+mj-lt"/>
                <a:hlinkClick r:id="rId10" tooltip="https://ciboserio.it/i-negozi-specializzati-nel-bio-in-italia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https://ciboserio.it/i-negozi-specializzati-nel-bio-in-italia/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[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Accessed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20 November 2021].</a:t>
            </a:r>
          </a:p>
          <a:p>
            <a:endParaRPr lang="it-IT" sz="1400" b="0" i="0" dirty="0">
              <a:solidFill>
                <a:schemeClr val="bg1"/>
              </a:solidFill>
              <a:effectLst/>
              <a:latin typeface="+mj-lt"/>
            </a:endParaRPr>
          </a:p>
          <a:p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emanuelescarci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, M., 2021. Renzo Rosso non crede più nel biologico: cede il suo 26% del retailer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EcorNaturaSì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. [online] Controcampo.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Available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at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: </a:t>
            </a:r>
            <a:r>
              <a:rPr lang="it-IT" sz="1400" b="0" i="0" u="none" strike="noStrike" dirty="0">
                <a:solidFill>
                  <a:schemeClr val="bg1"/>
                </a:solidFill>
                <a:effectLst/>
                <a:latin typeface="+mj-lt"/>
                <a:hlinkClick r:id="rId11" tooltip="https://aziendeincampo.wordpress.com/2020/08/21/renzo-rosso-non-crede-piu-nel-biologico-cede-il-suo-26-del-retailer-ecornaturasi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https://aziendeincampo.wordpress.com/2020/08/21/renzo-rosso-non-crede-piu-nel-biologico-cede-il-suo-26-del-retailer-ecornaturasi/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[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Accessed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20 November 2021].</a:t>
            </a:r>
          </a:p>
          <a:p>
            <a:endParaRPr lang="it-IT" sz="1400" b="0" i="0" dirty="0">
              <a:solidFill>
                <a:schemeClr val="bg1"/>
              </a:solidFill>
              <a:effectLst/>
              <a:latin typeface="+mj-lt"/>
            </a:endParaRPr>
          </a:p>
          <a:p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Naturasi.it. 2021. Chi Siamo. [online]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Available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at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: </a:t>
            </a:r>
            <a:r>
              <a:rPr lang="it-IT" sz="1400" b="0" i="0" u="none" strike="noStrike" dirty="0">
                <a:solidFill>
                  <a:schemeClr val="bg1"/>
                </a:solidFill>
                <a:effectLst/>
                <a:latin typeface="+mj-lt"/>
                <a:hlinkClick r:id="rId12" tooltip="https://www.naturasi.it/chi-siamo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https://www.naturasi.it/chi-siamo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[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Accessed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20 November 2021].</a:t>
            </a:r>
          </a:p>
          <a:p>
            <a:endParaRPr lang="it-IT" sz="1400" dirty="0">
              <a:solidFill>
                <a:schemeClr val="bg1"/>
              </a:solidFill>
              <a:latin typeface="+mj-lt"/>
            </a:endParaRPr>
          </a:p>
          <a:p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Naturasi.it. 2021.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EcorNaturaSì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: la prima “società benefit” nel mondo del retail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bio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italiano. [online]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Available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at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: </a:t>
            </a:r>
            <a:r>
              <a:rPr lang="it-IT" sz="1400" b="0" i="0" u="none" strike="noStrike" dirty="0">
                <a:solidFill>
                  <a:schemeClr val="bg1"/>
                </a:solidFill>
                <a:effectLst/>
                <a:latin typeface="+mj-lt"/>
                <a:hlinkClick r:id="rId13" tooltip="https://www.naturasi.it/notizie/ecornaturasi-prima-societa-benefit-nel-mondo-retail-bio-italiano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https://www.naturasi.it/notizie/ecornaturasi-prima-societa-benefit-nel-mondo-retail-bio-italiano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[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Accessed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20 November 2021].</a:t>
            </a:r>
          </a:p>
          <a:p>
            <a:endParaRPr lang="it-IT" sz="1400" b="0" i="0" dirty="0">
              <a:solidFill>
                <a:schemeClr val="bg1"/>
              </a:solidFill>
              <a:effectLst/>
              <a:latin typeface="+mj-lt"/>
            </a:endParaRPr>
          </a:p>
          <a:p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Naturasi.it. 2021.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NaturaSì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. [online]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Available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at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: </a:t>
            </a:r>
            <a:r>
              <a:rPr lang="it-IT" sz="1400" b="0" i="0" u="none" strike="noStrike" dirty="0">
                <a:solidFill>
                  <a:schemeClr val="bg1"/>
                </a:solidFill>
                <a:effectLst/>
                <a:latin typeface="+mj-lt"/>
                <a:hlinkClick r:id="rId14" tooltip="https://www.naturasi.it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https://www.naturasi.it/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[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Accessed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20 November 2021].</a:t>
            </a:r>
          </a:p>
          <a:p>
            <a:endParaRPr lang="it-IT" sz="1400" dirty="0">
              <a:solidFill>
                <a:schemeClr val="bg1"/>
              </a:solidFill>
              <a:latin typeface="+mj-lt"/>
            </a:endParaRPr>
          </a:p>
          <a:p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Registroimprese.it. 2021. Registro Imprese | I dati Ufficiali della Camera di Commercio. [online]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Available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at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: </a:t>
            </a:r>
            <a:r>
              <a:rPr lang="it-IT" sz="1400" b="0" i="0" u="none" strike="noStrike" dirty="0">
                <a:solidFill>
                  <a:schemeClr val="bg1"/>
                </a:solidFill>
                <a:effectLst/>
                <a:latin typeface="+mj-lt"/>
                <a:hlinkClick r:id="rId15" tooltip="https://www.registroimprese.it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https://www.registroimprese.it/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[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+mj-lt"/>
              </a:rPr>
              <a:t>Accessed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+mj-lt"/>
              </a:rPr>
              <a:t> 20 November 2021].</a:t>
            </a:r>
            <a:endParaRPr lang="it-IT"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973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erba, esterni, cielo, albero&#10;&#10;Descrizione generata automaticamente">
            <a:extLst>
              <a:ext uri="{FF2B5EF4-FFF2-40B4-BE49-F238E27FC236}">
                <a16:creationId xmlns:a16="http://schemas.microsoft.com/office/drawing/2014/main" id="{AAEC0453-DC94-48EE-A006-62D0C25D9E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26312FE-297B-4352-8DDB-188DC40EA993}"/>
              </a:ext>
            </a:extLst>
          </p:cNvPr>
          <p:cNvSpPr txBox="1"/>
          <p:nvPr/>
        </p:nvSpPr>
        <p:spPr>
          <a:xfrm>
            <a:off x="346671" y="2407697"/>
            <a:ext cx="5452529" cy="15091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 err="1">
                <a:solidFill>
                  <a:schemeClr val="bg1"/>
                </a:solidFill>
                <a:latin typeface="Futura BT" panose="020B0702020204020204" pitchFamily="34" charset="0"/>
                <a:ea typeface="+mj-ea"/>
                <a:cs typeface="+mj-cs"/>
              </a:rPr>
              <a:t>Grazie</a:t>
            </a:r>
            <a:r>
              <a:rPr lang="en-US" sz="6000" dirty="0">
                <a:solidFill>
                  <a:schemeClr val="bg1"/>
                </a:solidFill>
                <a:latin typeface="Futura BT" panose="020B0702020204020204" pitchFamily="34" charset="0"/>
                <a:ea typeface="+mj-ea"/>
                <a:cs typeface="+mj-cs"/>
              </a:rPr>
              <a:t> per </a:t>
            </a:r>
            <a:r>
              <a:rPr lang="en-US" sz="6000" dirty="0" err="1">
                <a:solidFill>
                  <a:srgbClr val="FFD200"/>
                </a:solidFill>
                <a:latin typeface="Futura BT" panose="020B0702020204020204" pitchFamily="34" charset="0"/>
                <a:ea typeface="+mj-ea"/>
                <a:cs typeface="+mj-cs"/>
              </a:rPr>
              <a:t>l’attenzione</a:t>
            </a:r>
            <a:endParaRPr lang="en-US" sz="6000" dirty="0">
              <a:solidFill>
                <a:srgbClr val="FFD200"/>
              </a:solidFill>
              <a:latin typeface="Futura BT" panose="020B0702020204020204" pitchFamily="34" charset="0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72785FA8-110A-44A1-8B60-92A0902391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99874" y="5972163"/>
            <a:ext cx="7905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07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9A16F583-50C4-4FB4-9B6C-D7848C5E1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0458" y="1311880"/>
            <a:ext cx="4794462" cy="444787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06E9BDA-4F9C-4B21-BA39-9D88F26EF81C}"/>
              </a:ext>
            </a:extLst>
          </p:cNvPr>
          <p:cNvSpPr txBox="1"/>
          <p:nvPr/>
        </p:nvSpPr>
        <p:spPr>
          <a:xfrm>
            <a:off x="8390288" y="357773"/>
            <a:ext cx="43599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>
                <a:solidFill>
                  <a:srgbClr val="FFD200"/>
                </a:solidFill>
                <a:latin typeface="Futura BT" panose="020B0702020204020204" pitchFamily="34" charset="0"/>
              </a:rPr>
              <a:t>Indice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8DAC428-A6EA-4111-9069-C2BF0707B567}"/>
              </a:ext>
            </a:extLst>
          </p:cNvPr>
          <p:cNvSpPr txBox="1"/>
          <p:nvPr/>
        </p:nvSpPr>
        <p:spPr>
          <a:xfrm>
            <a:off x="744706" y="665549"/>
            <a:ext cx="1104908" cy="92333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r>
              <a:rPr lang="it-IT" sz="5400" dirty="0">
                <a:solidFill>
                  <a:srgbClr val="FFD200"/>
                </a:solidFill>
                <a:latin typeface="Futura BT" panose="020B0702020204020204" pitchFamily="34" charset="0"/>
              </a:rPr>
              <a:t>01	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2AF15EA-5AF5-481E-BDCF-EF2449914590}"/>
              </a:ext>
            </a:extLst>
          </p:cNvPr>
          <p:cNvSpPr txBox="1"/>
          <p:nvPr/>
        </p:nvSpPr>
        <p:spPr>
          <a:xfrm>
            <a:off x="1866900" y="942548"/>
            <a:ext cx="215741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INTRODUZIONE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E6D8460A-3847-4206-9D06-7E01D6A4411B}"/>
              </a:ext>
            </a:extLst>
          </p:cNvPr>
          <p:cNvSpPr txBox="1"/>
          <p:nvPr/>
        </p:nvSpPr>
        <p:spPr>
          <a:xfrm>
            <a:off x="727420" y="1656536"/>
            <a:ext cx="1104908" cy="92333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r>
              <a:rPr lang="it-IT" sz="5400" dirty="0">
                <a:solidFill>
                  <a:srgbClr val="FFD200"/>
                </a:solidFill>
                <a:latin typeface="Futura BT" panose="020B0702020204020204" pitchFamily="34" charset="0"/>
              </a:rPr>
              <a:t>02	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51D24A4-09BD-4AD6-A5B6-1AED73C840DA}"/>
              </a:ext>
            </a:extLst>
          </p:cNvPr>
          <p:cNvSpPr txBox="1"/>
          <p:nvPr/>
        </p:nvSpPr>
        <p:spPr>
          <a:xfrm>
            <a:off x="1849614" y="1933535"/>
            <a:ext cx="215741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GOVERNANCE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6DECEE97-6D1D-4787-866A-5F34AABB2EFD}"/>
              </a:ext>
            </a:extLst>
          </p:cNvPr>
          <p:cNvSpPr txBox="1"/>
          <p:nvPr/>
        </p:nvSpPr>
        <p:spPr>
          <a:xfrm>
            <a:off x="744706" y="2647524"/>
            <a:ext cx="1104908" cy="92333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r>
              <a:rPr lang="it-IT" sz="5400" dirty="0">
                <a:solidFill>
                  <a:srgbClr val="FFD200"/>
                </a:solidFill>
                <a:latin typeface="Futura BT" panose="020B0702020204020204" pitchFamily="34" charset="0"/>
              </a:rPr>
              <a:t>03	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3C59F206-80C3-48FD-A9C5-16D18F5F6D1E}"/>
              </a:ext>
            </a:extLst>
          </p:cNvPr>
          <p:cNvSpPr txBox="1"/>
          <p:nvPr/>
        </p:nvSpPr>
        <p:spPr>
          <a:xfrm>
            <a:off x="1866900" y="2924523"/>
            <a:ext cx="321468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BUSINESS MODEL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2DB5414D-E611-4657-A9E5-682CAEEE6203}"/>
              </a:ext>
            </a:extLst>
          </p:cNvPr>
          <p:cNvSpPr txBox="1"/>
          <p:nvPr/>
        </p:nvSpPr>
        <p:spPr>
          <a:xfrm>
            <a:off x="744706" y="3638511"/>
            <a:ext cx="1104908" cy="92333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r>
              <a:rPr lang="it-IT" sz="5400" dirty="0">
                <a:solidFill>
                  <a:srgbClr val="FFD200"/>
                </a:solidFill>
                <a:latin typeface="Futura BT" panose="020B0702020204020204" pitchFamily="34" charset="0"/>
              </a:rPr>
              <a:t>04	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E016F5B3-71D4-4540-A354-1E00132B37FB}"/>
              </a:ext>
            </a:extLst>
          </p:cNvPr>
          <p:cNvSpPr txBox="1"/>
          <p:nvPr/>
        </p:nvSpPr>
        <p:spPr>
          <a:xfrm>
            <a:off x="1866900" y="3915510"/>
            <a:ext cx="215741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BIBLIOGRAFIA</a:t>
            </a:r>
          </a:p>
        </p:txBody>
      </p:sp>
    </p:spTree>
    <p:extLst>
      <p:ext uri="{BB962C8B-B14F-4D97-AF65-F5344CB8AC3E}">
        <p14:creationId xmlns:p14="http://schemas.microsoft.com/office/powerpoint/2010/main" val="1317409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erba, esterni, insetto, verdura&#10;&#10;Descrizione generata automaticamente">
            <a:extLst>
              <a:ext uri="{FF2B5EF4-FFF2-40B4-BE49-F238E27FC236}">
                <a16:creationId xmlns:a16="http://schemas.microsoft.com/office/drawing/2014/main" id="{54E7F39B-93FE-4A84-AA1A-43E2A7CEEF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8" b="19324"/>
          <a:stretch/>
        </p:blipFill>
        <p:spPr>
          <a:xfrm>
            <a:off x="-19" y="10"/>
            <a:ext cx="12192000" cy="685594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346" y="1396289"/>
            <a:ext cx="5478085" cy="1325563"/>
          </a:xfrm>
        </p:spPr>
        <p:txBody>
          <a:bodyPr>
            <a:normAutofit/>
          </a:bodyPr>
          <a:lstStyle/>
          <a:p>
            <a:r>
              <a:rPr lang="it-IT" dirty="0" err="1">
                <a:latin typeface="Futura BT" panose="020B0702020204020204" pitchFamily="34" charset="0"/>
              </a:rPr>
              <a:t>EcorNaturaSì</a:t>
            </a:r>
            <a:r>
              <a:rPr lang="it-IT" dirty="0">
                <a:latin typeface="Futura BT" panose="020B0702020204020204" pitchFamily="34" charset="0"/>
              </a:rPr>
              <a:t> S.p.A.</a:t>
            </a:r>
          </a:p>
        </p:txBody>
      </p:sp>
      <p:sp>
        <p:nvSpPr>
          <p:cNvPr id="29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DB46ED9E-217C-4084-800D-B9FB44939B6F}"/>
              </a:ext>
            </a:extLst>
          </p:cNvPr>
          <p:cNvSpPr txBox="1"/>
          <p:nvPr/>
        </p:nvSpPr>
        <p:spPr>
          <a:xfrm>
            <a:off x="7405688" y="1752600"/>
            <a:ext cx="447198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b="0" i="0" dirty="0">
                <a:solidFill>
                  <a:schemeClr val="bg1"/>
                </a:solidFill>
                <a:effectLst/>
                <a:latin typeface="+mj-lt"/>
              </a:rPr>
              <a:t>Nata da un’esperienza di oltre </a:t>
            </a:r>
          </a:p>
          <a:p>
            <a:pPr algn="r"/>
            <a:r>
              <a:rPr lang="it-IT" sz="2000" b="0" i="0" dirty="0">
                <a:solidFill>
                  <a:schemeClr val="bg1"/>
                </a:solidFill>
                <a:effectLst/>
                <a:latin typeface="+mj-lt"/>
              </a:rPr>
              <a:t>trent’anni nel </a:t>
            </a:r>
            <a:r>
              <a:rPr lang="it-IT" sz="3200" b="0" i="0" dirty="0">
                <a:solidFill>
                  <a:srgbClr val="1C5F4A"/>
                </a:solidFill>
                <a:effectLst/>
                <a:latin typeface="+mj-lt"/>
              </a:rPr>
              <a:t>mondo</a:t>
            </a:r>
            <a:r>
              <a:rPr lang="it-IT" sz="2000" b="0" i="0" dirty="0">
                <a:solidFill>
                  <a:schemeClr val="bg1"/>
                </a:solidFill>
                <a:effectLst/>
                <a:latin typeface="+mj-lt"/>
              </a:rPr>
              <a:t> dell’agricoltura </a:t>
            </a:r>
            <a:r>
              <a:rPr lang="it-IT" sz="4000" b="0" i="0" dirty="0">
                <a:solidFill>
                  <a:srgbClr val="1C5F4A"/>
                </a:solidFill>
                <a:effectLst/>
                <a:latin typeface="+mj-lt"/>
              </a:rPr>
              <a:t>biologica</a:t>
            </a:r>
            <a:r>
              <a:rPr lang="it-IT" sz="2000" b="0" i="0" dirty="0">
                <a:solidFill>
                  <a:schemeClr val="bg1"/>
                </a:solidFill>
                <a:effectLst/>
                <a:latin typeface="+mj-lt"/>
              </a:rPr>
              <a:t> e biodinamica, è la maggiore azienda italiana specializzata nella </a:t>
            </a:r>
            <a:r>
              <a:rPr lang="it-IT" sz="3600" b="0" i="0" dirty="0">
                <a:solidFill>
                  <a:srgbClr val="1C5F4A"/>
                </a:solidFill>
                <a:effectLst/>
                <a:latin typeface="+mj-lt"/>
              </a:rPr>
              <a:t>distribuzione</a:t>
            </a:r>
            <a:r>
              <a:rPr lang="it-IT" sz="2000" b="0" i="0" dirty="0">
                <a:solidFill>
                  <a:schemeClr val="bg1"/>
                </a:solidFill>
                <a:effectLst/>
                <a:latin typeface="+mj-lt"/>
              </a:rPr>
              <a:t> all’ingrosso ed al dettaglio di prodotti naturali in generale. È conosciuta in tutta Italia, e non solo, grazie ai propri </a:t>
            </a:r>
            <a:r>
              <a:rPr lang="it-IT" sz="3200" b="0" i="0" dirty="0">
                <a:solidFill>
                  <a:srgbClr val="1C5F4A"/>
                </a:solidFill>
                <a:effectLst/>
                <a:latin typeface="+mj-lt"/>
              </a:rPr>
              <a:t>marchi</a:t>
            </a:r>
            <a:r>
              <a:rPr lang="it-IT" sz="2000" b="0" i="0" dirty="0">
                <a:solidFill>
                  <a:schemeClr val="bg1"/>
                </a:solidFill>
                <a:effectLst/>
                <a:latin typeface="+mj-lt"/>
              </a:rPr>
              <a:t> e alle numerose attività e iniziative a favore del </a:t>
            </a:r>
            <a:r>
              <a:rPr lang="it-IT" sz="2000" b="0" i="0" dirty="0" err="1">
                <a:solidFill>
                  <a:schemeClr val="bg1"/>
                </a:solidFill>
                <a:effectLst/>
                <a:latin typeface="+mj-lt"/>
              </a:rPr>
              <a:t>bio</a:t>
            </a:r>
            <a:r>
              <a:rPr lang="it-IT" sz="2000" b="0" i="0" dirty="0">
                <a:solidFill>
                  <a:schemeClr val="bg1"/>
                </a:solidFill>
                <a:effectLst/>
                <a:latin typeface="+mj-lt"/>
              </a:rPr>
              <a:t> e dell’</a:t>
            </a:r>
            <a:r>
              <a:rPr lang="it-IT" sz="3600" b="0" i="0" dirty="0">
                <a:solidFill>
                  <a:srgbClr val="1C5F4A"/>
                </a:solidFill>
                <a:effectLst/>
                <a:latin typeface="+mj-lt"/>
              </a:rPr>
              <a:t>agricoltura</a:t>
            </a:r>
            <a:r>
              <a:rPr lang="it-IT" sz="2000" b="0" i="0" dirty="0">
                <a:solidFill>
                  <a:schemeClr val="bg1"/>
                </a:solidFill>
                <a:effectLst/>
                <a:latin typeface="+mj-lt"/>
              </a:rPr>
              <a:t>.</a:t>
            </a:r>
            <a:endParaRPr lang="it-IT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0" name="Elemento grafico 29">
            <a:extLst>
              <a:ext uri="{FF2B5EF4-FFF2-40B4-BE49-F238E27FC236}">
                <a16:creationId xmlns:a16="http://schemas.microsoft.com/office/drawing/2014/main" id="{83D23DF4-42DC-473A-A1A8-B19ADF35E7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058" y="5886450"/>
            <a:ext cx="7905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67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it-IT" sz="3600" dirty="0" err="1">
                <a:latin typeface="Futura BT" panose="020B0702020204020204" pitchFamily="34" charset="0"/>
              </a:rPr>
              <a:t>EcorNaturaSì</a:t>
            </a:r>
            <a:r>
              <a:rPr lang="it-IT" sz="3600" dirty="0">
                <a:latin typeface="Futura BT" panose="020B0702020204020204" pitchFamily="34" charset="0"/>
              </a:rPr>
              <a:t> in numeri</a:t>
            </a:r>
          </a:p>
        </p:txBody>
      </p:sp>
      <p:pic>
        <p:nvPicPr>
          <p:cNvPr id="9" name="Immagine 8" descr="Immagine che contiene esterni, terra, roccia, sporcizia&#10;&#10;Descrizione generata automaticamente">
            <a:extLst>
              <a:ext uri="{FF2B5EF4-FFF2-40B4-BE49-F238E27FC236}">
                <a16:creationId xmlns:a16="http://schemas.microsoft.com/office/drawing/2014/main" id="{6C91247E-DFAD-4187-80A1-449066C76E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24" b="25580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graphicFrame>
        <p:nvGraphicFramePr>
          <p:cNvPr id="73" name="Diagramma 72">
            <a:extLst>
              <a:ext uri="{FF2B5EF4-FFF2-40B4-BE49-F238E27FC236}">
                <a16:creationId xmlns:a16="http://schemas.microsoft.com/office/drawing/2014/main" id="{78B036CD-9491-48AA-9073-9DFC095F26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9606331"/>
              </p:ext>
            </p:extLst>
          </p:nvPr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BAE9B91-182D-4220-9344-0D417F6C2E9E}"/>
              </a:ext>
            </a:extLst>
          </p:cNvPr>
          <p:cNvSpPr txBox="1"/>
          <p:nvPr/>
        </p:nvSpPr>
        <p:spPr>
          <a:xfrm>
            <a:off x="4100209" y="3939702"/>
            <a:ext cx="13861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rgbClr val="1C5F4A"/>
                </a:solidFill>
                <a:latin typeface="Futura BT" panose="020B0702020204020204" pitchFamily="34" charset="0"/>
              </a:rPr>
              <a:t>300</a:t>
            </a:r>
          </a:p>
          <a:p>
            <a:r>
              <a:rPr lang="it-IT" sz="1200" dirty="0">
                <a:latin typeface="+mj-lt"/>
              </a:rPr>
              <a:t>aziende agricole con cui collaborano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15CAF153-4D56-42CF-AC33-372A4C3860C7}"/>
              </a:ext>
            </a:extLst>
          </p:cNvPr>
          <p:cNvSpPr txBox="1"/>
          <p:nvPr/>
        </p:nvSpPr>
        <p:spPr>
          <a:xfrm>
            <a:off x="6916618" y="5004878"/>
            <a:ext cx="19309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+mj-lt"/>
              </a:rPr>
              <a:t>Oltre</a:t>
            </a:r>
            <a:r>
              <a:rPr lang="it-IT" sz="1000" dirty="0">
                <a:latin typeface="+mj-lt"/>
              </a:rPr>
              <a:t> </a:t>
            </a:r>
            <a:r>
              <a:rPr lang="it-IT" sz="3600" dirty="0">
                <a:solidFill>
                  <a:srgbClr val="1C5F4A"/>
                </a:solidFill>
                <a:latin typeface="Futura BT" panose="020B0702020204020204" pitchFamily="34" charset="0"/>
              </a:rPr>
              <a:t>9.000</a:t>
            </a:r>
          </a:p>
          <a:p>
            <a:r>
              <a:rPr lang="it-IT" sz="1200" dirty="0">
                <a:latin typeface="+mj-lt"/>
              </a:rPr>
              <a:t>Prodotti commercializzati certificati </a:t>
            </a:r>
            <a:r>
              <a:rPr lang="it-IT" sz="1200" dirty="0" err="1">
                <a:latin typeface="+mj-lt"/>
              </a:rPr>
              <a:t>Bio</a:t>
            </a:r>
            <a:endParaRPr lang="it-IT" sz="1200" dirty="0">
              <a:latin typeface="+mj-lt"/>
            </a:endParaRP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469A0636-3700-4CE4-B8C9-08D5AB819853}"/>
              </a:ext>
            </a:extLst>
          </p:cNvPr>
          <p:cNvSpPr txBox="1"/>
          <p:nvPr/>
        </p:nvSpPr>
        <p:spPr>
          <a:xfrm>
            <a:off x="6916618" y="3952725"/>
            <a:ext cx="2130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+mj-lt"/>
              </a:rPr>
              <a:t>Oltre</a:t>
            </a:r>
            <a:r>
              <a:rPr lang="it-IT" sz="1000" dirty="0">
                <a:latin typeface="+mj-lt"/>
              </a:rPr>
              <a:t> </a:t>
            </a:r>
            <a:r>
              <a:rPr lang="it-IT" sz="3600" dirty="0">
                <a:solidFill>
                  <a:srgbClr val="1C5F4A"/>
                </a:solidFill>
                <a:latin typeface="Futura BT" panose="020B0702020204020204" pitchFamily="34" charset="0"/>
              </a:rPr>
              <a:t>500</a:t>
            </a:r>
          </a:p>
          <a:p>
            <a:r>
              <a:rPr lang="it-IT" sz="1200" dirty="0">
                <a:latin typeface="+mj-lt"/>
              </a:rPr>
              <a:t>Negozi </a:t>
            </a:r>
            <a:r>
              <a:rPr lang="it-IT" sz="1200" dirty="0" err="1">
                <a:latin typeface="+mj-lt"/>
              </a:rPr>
              <a:t>NaturaSì</a:t>
            </a:r>
            <a:endParaRPr lang="it-IT" sz="1200" dirty="0">
              <a:latin typeface="+mj-lt"/>
            </a:endParaRP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584EFB50-9D2A-4631-9E4E-E67D8E4BB593}"/>
              </a:ext>
            </a:extLst>
          </p:cNvPr>
          <p:cNvSpPr txBox="1"/>
          <p:nvPr/>
        </p:nvSpPr>
        <p:spPr>
          <a:xfrm>
            <a:off x="4100209" y="5010727"/>
            <a:ext cx="2130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rgbClr val="1C5F4A"/>
                </a:solidFill>
                <a:latin typeface="Futura BT" panose="020B0702020204020204" pitchFamily="34" charset="0"/>
              </a:rPr>
              <a:t>7.000</a:t>
            </a:r>
          </a:p>
          <a:p>
            <a:r>
              <a:rPr lang="it-IT" sz="1200" dirty="0">
                <a:latin typeface="+mj-lt"/>
              </a:rPr>
              <a:t>Ettari dedicati alla produzione di prodotti a marchio e ortofrutta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3BC120C4-6615-4440-A9BE-DB64933AB587}"/>
              </a:ext>
            </a:extLst>
          </p:cNvPr>
          <p:cNvSpPr txBox="1"/>
          <p:nvPr/>
        </p:nvSpPr>
        <p:spPr>
          <a:xfrm>
            <a:off x="9580629" y="3939702"/>
            <a:ext cx="2130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rgbClr val="1C5F4A"/>
                </a:solidFill>
                <a:latin typeface="Futura BT" panose="020B0702020204020204" pitchFamily="34" charset="0"/>
              </a:rPr>
              <a:t>1.650</a:t>
            </a:r>
          </a:p>
          <a:p>
            <a:r>
              <a:rPr lang="it-IT" sz="1200" dirty="0">
                <a:latin typeface="+mj-lt"/>
              </a:rPr>
              <a:t>collaboratori</a:t>
            </a: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C7BAE728-977F-49D2-9441-C6964063892D}"/>
              </a:ext>
            </a:extLst>
          </p:cNvPr>
          <p:cNvSpPr txBox="1"/>
          <p:nvPr/>
        </p:nvSpPr>
        <p:spPr>
          <a:xfrm>
            <a:off x="9580629" y="4991855"/>
            <a:ext cx="1814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+mj-lt"/>
              </a:rPr>
              <a:t>Oltre</a:t>
            </a:r>
            <a:r>
              <a:rPr lang="it-IT" sz="1000" dirty="0">
                <a:latin typeface="+mj-lt"/>
              </a:rPr>
              <a:t> </a:t>
            </a:r>
            <a:r>
              <a:rPr lang="it-IT" sz="3600" dirty="0">
                <a:solidFill>
                  <a:srgbClr val="1C5F4A"/>
                </a:solidFill>
                <a:latin typeface="Futura BT" panose="020B0702020204020204" pitchFamily="34" charset="0"/>
              </a:rPr>
              <a:t>7.000</a:t>
            </a:r>
          </a:p>
          <a:p>
            <a:r>
              <a:rPr lang="it-IT" sz="1200" dirty="0">
                <a:latin typeface="+mj-lt"/>
              </a:rPr>
              <a:t>Punti vendita serviti sul territorio italiano</a:t>
            </a:r>
          </a:p>
        </p:txBody>
      </p:sp>
    </p:spTree>
    <p:extLst>
      <p:ext uri="{BB962C8B-B14F-4D97-AF65-F5344CB8AC3E}">
        <p14:creationId xmlns:p14="http://schemas.microsoft.com/office/powerpoint/2010/main" val="30011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4" grpId="0"/>
      <p:bldP spid="75" grpId="0"/>
      <p:bldP spid="76" grpId="0"/>
      <p:bldP spid="77" grpId="0"/>
      <p:bldP spid="8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4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magine 10" descr="Immagine che contiene persona, uomo&#10;&#10;Descrizione generata automaticamente">
            <a:extLst>
              <a:ext uri="{FF2B5EF4-FFF2-40B4-BE49-F238E27FC236}">
                <a16:creationId xmlns:a16="http://schemas.microsoft.com/office/drawing/2014/main" id="{F7E3754C-C11F-4924-9419-7420CE3FE9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0" r="19713" b="2927"/>
          <a:stretch/>
        </p:blipFill>
        <p:spPr>
          <a:xfrm>
            <a:off x="3579276" y="10"/>
            <a:ext cx="8669532" cy="6857990"/>
          </a:xfrm>
          <a:prstGeom prst="rect">
            <a:avLst/>
          </a:prstGeom>
        </p:spPr>
      </p:pic>
      <p:sp>
        <p:nvSpPr>
          <p:cNvPr id="53" name="Rectangle 4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4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5" name="Rectangle 4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E2CB2D2-6C2F-4CCB-A543-71083DC97CC2}"/>
              </a:ext>
            </a:extLst>
          </p:cNvPr>
          <p:cNvSpPr txBox="1"/>
          <p:nvPr/>
        </p:nvSpPr>
        <p:spPr>
          <a:xfrm>
            <a:off x="67818" y="1384550"/>
            <a:ext cx="36614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200" b="1" dirty="0">
                <a:solidFill>
                  <a:srgbClr val="1C5F4A"/>
                </a:solidFill>
                <a:latin typeface="+mj-lt"/>
              </a:rPr>
              <a:t>«Il futuro della terra è nel biologico.»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9BA0A0B-4245-45BC-8AF0-DF014E0F5628}"/>
              </a:ext>
            </a:extLst>
          </p:cNvPr>
          <p:cNvSpPr txBox="1"/>
          <p:nvPr/>
        </p:nvSpPr>
        <p:spPr>
          <a:xfrm>
            <a:off x="1973007" y="2443480"/>
            <a:ext cx="1824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+mj-lt"/>
              </a:rPr>
              <a:t>Fabio </a:t>
            </a:r>
            <a:r>
              <a:rPr lang="it-IT" sz="2000" dirty="0" err="1">
                <a:latin typeface="+mj-lt"/>
              </a:rPr>
              <a:t>Brescacin</a:t>
            </a:r>
            <a:endParaRPr lang="it-IT" sz="2000" dirty="0">
              <a:latin typeface="+mj-lt"/>
            </a:endParaRPr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78EA6AC9-6CDF-4476-8A5E-526788D3A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83489" y="4396233"/>
            <a:ext cx="2918886" cy="270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18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70F662-6F26-4AEF-8DB1-4A3981D1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15" y="-112052"/>
            <a:ext cx="7164493" cy="132556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  <a:latin typeface="Futura BT" panose="020B0702020204020204" pitchFamily="34" charset="0"/>
              </a:rPr>
              <a:t>Storia di </a:t>
            </a:r>
            <a:r>
              <a:rPr lang="it-IT" dirty="0" err="1">
                <a:solidFill>
                  <a:schemeClr val="bg1"/>
                </a:solidFill>
                <a:latin typeface="Futura BT" panose="020B0702020204020204" pitchFamily="34" charset="0"/>
              </a:rPr>
              <a:t>EcorNaturaSì</a:t>
            </a:r>
            <a:endParaRPr lang="it-IT" sz="2700" dirty="0">
              <a:solidFill>
                <a:schemeClr val="bg1"/>
              </a:solidFill>
              <a:latin typeface="Futura BT" panose="020B0702020204020204" pitchFamily="34" charset="0"/>
            </a:endParaRP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14B43A1-DA18-441F-A3C8-1DD576C678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4019011"/>
              </p:ext>
            </p:extLst>
          </p:nvPr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8" name="Gruppo 27">
            <a:extLst>
              <a:ext uri="{FF2B5EF4-FFF2-40B4-BE49-F238E27FC236}">
                <a16:creationId xmlns:a16="http://schemas.microsoft.com/office/drawing/2014/main" id="{D5B242C8-C11C-403C-B681-AAD6B269C843}"/>
              </a:ext>
            </a:extLst>
          </p:cNvPr>
          <p:cNvGrpSpPr/>
          <p:nvPr/>
        </p:nvGrpSpPr>
        <p:grpSpPr>
          <a:xfrm>
            <a:off x="-682319" y="1691747"/>
            <a:ext cx="15129036" cy="3819316"/>
            <a:chOff x="-682319" y="1691747"/>
            <a:chExt cx="15129036" cy="3819316"/>
          </a:xfrm>
        </p:grpSpPr>
        <p:cxnSp>
          <p:nvCxnSpPr>
            <p:cNvPr id="50" name="Google Shape;185;p18">
              <a:extLst>
                <a:ext uri="{FF2B5EF4-FFF2-40B4-BE49-F238E27FC236}">
                  <a16:creationId xmlns:a16="http://schemas.microsoft.com/office/drawing/2014/main" id="{255BBE23-5CDC-4492-9852-606E1EF444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440954" y="1691747"/>
              <a:ext cx="14887671" cy="2625099"/>
            </a:xfrm>
            <a:prstGeom prst="straightConnector1">
              <a:avLst/>
            </a:prstGeom>
            <a:noFill/>
            <a:ln w="19050" cap="flat" cmpd="sng">
              <a:solidFill>
                <a:schemeClr val="tx2">
                  <a:lumMod val="9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</p:cxnSp>
        <p:grpSp>
          <p:nvGrpSpPr>
            <p:cNvPr id="27" name="Gruppo 26">
              <a:extLst>
                <a:ext uri="{FF2B5EF4-FFF2-40B4-BE49-F238E27FC236}">
                  <a16:creationId xmlns:a16="http://schemas.microsoft.com/office/drawing/2014/main" id="{146A94B7-E88F-4213-8B0F-FAF916753DD6}"/>
                </a:ext>
              </a:extLst>
            </p:cNvPr>
            <p:cNvGrpSpPr/>
            <p:nvPr/>
          </p:nvGrpSpPr>
          <p:grpSpPr>
            <a:xfrm>
              <a:off x="-682319" y="3258593"/>
              <a:ext cx="6973396" cy="2252470"/>
              <a:chOff x="-682319" y="3258593"/>
              <a:chExt cx="6973396" cy="2252470"/>
            </a:xfrm>
          </p:grpSpPr>
          <p:cxnSp>
            <p:nvCxnSpPr>
              <p:cNvPr id="68" name="Google Shape;185;p18">
                <a:extLst>
                  <a:ext uri="{FF2B5EF4-FFF2-40B4-BE49-F238E27FC236}">
                    <a16:creationId xmlns:a16="http://schemas.microsoft.com/office/drawing/2014/main" id="{D4C4E4C4-20B7-4EAE-BF9C-432738C227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82319" y="4300185"/>
                <a:ext cx="6973396" cy="121087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tx2">
                    <a:lumMod val="90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" name="Google Shape;185;p18">
                <a:extLst>
                  <a:ext uri="{FF2B5EF4-FFF2-40B4-BE49-F238E27FC236}">
                    <a16:creationId xmlns:a16="http://schemas.microsoft.com/office/drawing/2014/main" id="{89767EF2-A32F-4636-B69C-B88FE48A9F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27396" y="3258593"/>
                <a:ext cx="763680" cy="1041583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tx2">
                    <a:lumMod val="90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875E21F2-255B-413C-9C62-82E477AA7443}"/>
              </a:ext>
            </a:extLst>
          </p:cNvPr>
          <p:cNvGrpSpPr/>
          <p:nvPr/>
        </p:nvGrpSpPr>
        <p:grpSpPr>
          <a:xfrm>
            <a:off x="6790324" y="2489542"/>
            <a:ext cx="2835186" cy="2245757"/>
            <a:chOff x="6790324" y="2489542"/>
            <a:chExt cx="2835186" cy="2245757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4789595D-00E4-48FA-88F9-B7D0027DBB4F}"/>
                </a:ext>
              </a:extLst>
            </p:cNvPr>
            <p:cNvGrpSpPr/>
            <p:nvPr/>
          </p:nvGrpSpPr>
          <p:grpSpPr>
            <a:xfrm>
              <a:off x="6790324" y="2489542"/>
              <a:ext cx="734245" cy="1180375"/>
              <a:chOff x="6790324" y="2489542"/>
              <a:chExt cx="734245" cy="1180375"/>
            </a:xfrm>
          </p:grpSpPr>
          <p:sp>
            <p:nvSpPr>
              <p:cNvPr id="78" name="Google Shape;165;p18">
                <a:extLst>
                  <a:ext uri="{FF2B5EF4-FFF2-40B4-BE49-F238E27FC236}">
                    <a16:creationId xmlns:a16="http://schemas.microsoft.com/office/drawing/2014/main" id="{8507B215-8981-49BD-A587-492D6ECC3D05}"/>
                  </a:ext>
                </a:extLst>
              </p:cNvPr>
              <p:cNvSpPr/>
              <p:nvPr/>
            </p:nvSpPr>
            <p:spPr>
              <a:xfrm rot="14100000" flipH="1">
                <a:off x="6936480" y="2870882"/>
                <a:ext cx="247426" cy="247426"/>
              </a:xfrm>
              <a:prstGeom prst="ellipse">
                <a:avLst/>
              </a:prstGeom>
              <a:gradFill>
                <a:gsLst>
                  <a:gs pos="50000">
                    <a:schemeClr val="accent1">
                      <a:lumMod val="5000"/>
                      <a:lumOff val="95000"/>
                    </a:schemeClr>
                  </a:gs>
                  <a:gs pos="51000">
                    <a:schemeClr val="tx1"/>
                  </a:gs>
                  <a:gs pos="49000">
                    <a:srgbClr val="1C5F4A"/>
                  </a:gs>
                </a:gsLst>
                <a:path path="circle">
                  <a:fillToRect l="50000" t="50000" r="50000" b="50000"/>
                </a:path>
              </a:gradFill>
              <a:ln w="19050" cap="flat" cmpd="sng">
                <a:solidFill>
                  <a:srgbClr val="1C5F4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9" name="Connettore diritto 78">
                <a:extLst>
                  <a:ext uri="{FF2B5EF4-FFF2-40B4-BE49-F238E27FC236}">
                    <a16:creationId xmlns:a16="http://schemas.microsoft.com/office/drawing/2014/main" id="{9187CE68-9A5F-4808-A7B9-BB9F232CE902}"/>
                  </a:ext>
                </a:extLst>
              </p:cNvPr>
              <p:cNvCxnSpPr>
                <a:cxnSpLocks/>
                <a:stCxn id="78" idx="6"/>
              </p:cNvCxnSpPr>
              <p:nvPr/>
            </p:nvCxnSpPr>
            <p:spPr>
              <a:xfrm rot="14100000" flipH="1">
                <a:off x="6996607" y="3354395"/>
                <a:ext cx="631044" cy="0"/>
              </a:xfrm>
              <a:prstGeom prst="line">
                <a:avLst/>
              </a:prstGeom>
              <a:ln w="19050">
                <a:solidFill>
                  <a:srgbClr val="1C5F4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Google Shape;163;p18">
                <a:extLst>
                  <a:ext uri="{FF2B5EF4-FFF2-40B4-BE49-F238E27FC236}">
                    <a16:creationId xmlns:a16="http://schemas.microsoft.com/office/drawing/2014/main" id="{AE2595ED-86F5-4189-BFD0-1BF3284C2474}"/>
                  </a:ext>
                </a:extLst>
              </p:cNvPr>
              <p:cNvSpPr/>
              <p:nvPr/>
            </p:nvSpPr>
            <p:spPr>
              <a:xfrm rot="12660000" flipH="1">
                <a:off x="7461639" y="3581391"/>
                <a:ext cx="62930" cy="6293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rgbClr val="1C5F4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08" name="Elemento grafico 107" descr="Abete con riempimento a tinta unita">
                <a:extLst>
                  <a:ext uri="{FF2B5EF4-FFF2-40B4-BE49-F238E27FC236}">
                    <a16:creationId xmlns:a16="http://schemas.microsoft.com/office/drawing/2014/main" id="{BF94A0C0-AEA7-447E-8028-E75561F61B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790324" y="2489542"/>
                <a:ext cx="535879" cy="535879"/>
              </a:xfrm>
              <a:prstGeom prst="rect">
                <a:avLst/>
              </a:prstGeom>
            </p:spPr>
          </p:pic>
        </p:grpSp>
        <p:sp>
          <p:nvSpPr>
            <p:cNvPr id="130" name="CasellaDiTesto 129">
              <a:extLst>
                <a:ext uri="{FF2B5EF4-FFF2-40B4-BE49-F238E27FC236}">
                  <a16:creationId xmlns:a16="http://schemas.microsoft.com/office/drawing/2014/main" id="{DD64B94E-FE5A-4222-B4E8-2C6EB8DDA9BB}"/>
                </a:ext>
              </a:extLst>
            </p:cNvPr>
            <p:cNvSpPr txBox="1"/>
            <p:nvPr/>
          </p:nvSpPr>
          <p:spPr>
            <a:xfrm>
              <a:off x="7490832" y="3719636"/>
              <a:ext cx="2134678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Entrano a far parte della società la Red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Cirlce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 Investments e la Invest Tre. La libera Fondazione Antroposofica Rudolf Steiner, attraverso la società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Ulirosa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, rimane il socio di maggioranza di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EcorNaturaSì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.</a:t>
              </a:r>
              <a:endParaRPr lang="it-IT" sz="1000" dirty="0">
                <a:latin typeface="+mj-lt"/>
              </a:endParaRPr>
            </a:p>
          </p:txBody>
        </p:sp>
        <p:sp>
          <p:nvSpPr>
            <p:cNvPr id="136" name="CasellaDiTesto 135">
              <a:extLst>
                <a:ext uri="{FF2B5EF4-FFF2-40B4-BE49-F238E27FC236}">
                  <a16:creationId xmlns:a16="http://schemas.microsoft.com/office/drawing/2014/main" id="{17B0AB3B-6EC1-4438-927D-4FB0A8442218}"/>
                </a:ext>
              </a:extLst>
            </p:cNvPr>
            <p:cNvSpPr txBox="1"/>
            <p:nvPr/>
          </p:nvSpPr>
          <p:spPr>
            <a:xfrm>
              <a:off x="7490832" y="3448857"/>
              <a:ext cx="7636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600" b="0" i="0" dirty="0">
                  <a:solidFill>
                    <a:srgbClr val="000000"/>
                  </a:solidFill>
                  <a:effectLst/>
                  <a:latin typeface="Futura BT" panose="020B0702020204020204" pitchFamily="34" charset="0"/>
                </a:rPr>
                <a:t>2014</a:t>
              </a:r>
              <a:endParaRPr lang="it-IT" sz="1600" dirty="0">
                <a:latin typeface="Futura BT" panose="020B0702020204020204" pitchFamily="34" charset="0"/>
              </a:endParaRPr>
            </a:p>
          </p:txBody>
        </p: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3E4BED78-699F-47FA-8371-11AA5E6B3D7C}"/>
              </a:ext>
            </a:extLst>
          </p:cNvPr>
          <p:cNvGrpSpPr/>
          <p:nvPr/>
        </p:nvGrpSpPr>
        <p:grpSpPr>
          <a:xfrm>
            <a:off x="9149636" y="2084740"/>
            <a:ext cx="2398724" cy="2702704"/>
            <a:chOff x="9149636" y="2084740"/>
            <a:chExt cx="2398724" cy="2702704"/>
          </a:xfrm>
        </p:grpSpPr>
        <p:sp>
          <p:nvSpPr>
            <p:cNvPr id="90" name="Google Shape;165;p18">
              <a:extLst>
                <a:ext uri="{FF2B5EF4-FFF2-40B4-BE49-F238E27FC236}">
                  <a16:creationId xmlns:a16="http://schemas.microsoft.com/office/drawing/2014/main" id="{2CFBCE66-BE01-4B3E-AE3D-DACFA691F212}"/>
                </a:ext>
              </a:extLst>
            </p:cNvPr>
            <p:cNvSpPr/>
            <p:nvPr/>
          </p:nvSpPr>
          <p:spPr>
            <a:xfrm rot="14100000" flipH="1">
              <a:off x="9299698" y="2466458"/>
              <a:ext cx="247426" cy="247426"/>
            </a:xfrm>
            <a:prstGeom prst="ellipse">
              <a:avLst/>
            </a:prstGeom>
            <a:gradFill>
              <a:gsLst>
                <a:gs pos="50000">
                  <a:schemeClr val="accent1">
                    <a:lumMod val="5000"/>
                    <a:lumOff val="95000"/>
                  </a:schemeClr>
                </a:gs>
                <a:gs pos="51000">
                  <a:schemeClr val="tx1"/>
                </a:gs>
                <a:gs pos="49000">
                  <a:srgbClr val="1C5F4A"/>
                </a:gs>
              </a:gsLst>
              <a:path path="circle">
                <a:fillToRect l="50000" t="50000" r="50000" b="50000"/>
              </a:path>
            </a:gra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1" name="Connettore diritto 90">
              <a:extLst>
                <a:ext uri="{FF2B5EF4-FFF2-40B4-BE49-F238E27FC236}">
                  <a16:creationId xmlns:a16="http://schemas.microsoft.com/office/drawing/2014/main" id="{1EBCA40A-D048-4AC2-8ACB-A745069418D2}"/>
                </a:ext>
              </a:extLst>
            </p:cNvPr>
            <p:cNvCxnSpPr>
              <a:cxnSpLocks/>
              <a:stCxn id="90" idx="6"/>
            </p:cNvCxnSpPr>
            <p:nvPr/>
          </p:nvCxnSpPr>
          <p:spPr>
            <a:xfrm rot="14100000" flipH="1">
              <a:off x="9359825" y="2949971"/>
              <a:ext cx="631044" cy="0"/>
            </a:xfrm>
            <a:prstGeom prst="line">
              <a:avLst/>
            </a:prstGeom>
            <a:ln w="19050">
              <a:solidFill>
                <a:srgbClr val="1C5F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Elemento grafico 23" descr="Abete con riempimento a tinta unita">
              <a:extLst>
                <a:ext uri="{FF2B5EF4-FFF2-40B4-BE49-F238E27FC236}">
                  <a16:creationId xmlns:a16="http://schemas.microsoft.com/office/drawing/2014/main" id="{A3F749BC-0553-4E87-938A-756C9C80C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149636" y="2084740"/>
              <a:ext cx="535879" cy="535879"/>
            </a:xfrm>
            <a:prstGeom prst="rect">
              <a:avLst/>
            </a:prstGeom>
          </p:spPr>
        </p:pic>
        <p:grpSp>
          <p:nvGrpSpPr>
            <p:cNvPr id="19" name="Gruppo 18">
              <a:extLst>
                <a:ext uri="{FF2B5EF4-FFF2-40B4-BE49-F238E27FC236}">
                  <a16:creationId xmlns:a16="http://schemas.microsoft.com/office/drawing/2014/main" id="{193D5A86-3A5E-4B47-BD88-7AC40EF5E592}"/>
                </a:ext>
              </a:extLst>
            </p:cNvPr>
            <p:cNvGrpSpPr/>
            <p:nvPr/>
          </p:nvGrpSpPr>
          <p:grpSpPr>
            <a:xfrm>
              <a:off x="9824858" y="3045004"/>
              <a:ext cx="1723502" cy="1742440"/>
              <a:chOff x="9824858" y="3045004"/>
              <a:chExt cx="1723502" cy="1742440"/>
            </a:xfrm>
          </p:grpSpPr>
          <p:sp>
            <p:nvSpPr>
              <p:cNvPr id="92" name="Google Shape;163;p18">
                <a:extLst>
                  <a:ext uri="{FF2B5EF4-FFF2-40B4-BE49-F238E27FC236}">
                    <a16:creationId xmlns:a16="http://schemas.microsoft.com/office/drawing/2014/main" id="{99843DC1-F2B4-4B76-ABD5-85205FC13FF8}"/>
                  </a:ext>
                </a:extLst>
              </p:cNvPr>
              <p:cNvSpPr/>
              <p:nvPr/>
            </p:nvSpPr>
            <p:spPr>
              <a:xfrm rot="12660000" flipH="1">
                <a:off x="9824858" y="3176967"/>
                <a:ext cx="62930" cy="6293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rgbClr val="1C5F4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CasellaDiTesto 134">
                <a:extLst>
                  <a:ext uri="{FF2B5EF4-FFF2-40B4-BE49-F238E27FC236}">
                    <a16:creationId xmlns:a16="http://schemas.microsoft.com/office/drawing/2014/main" id="{92852EA3-173B-492B-97D9-D96FA8C63F15}"/>
                  </a:ext>
                </a:extLst>
              </p:cNvPr>
              <p:cNvSpPr txBox="1"/>
              <p:nvPr/>
            </p:nvSpPr>
            <p:spPr>
              <a:xfrm>
                <a:off x="9863069" y="3045004"/>
                <a:ext cx="76368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1600" b="0" i="0" dirty="0">
                    <a:solidFill>
                      <a:srgbClr val="000000"/>
                    </a:solidFill>
                    <a:effectLst/>
                    <a:latin typeface="Futura BT" panose="020B0702020204020204" pitchFamily="34" charset="0"/>
                  </a:rPr>
                  <a:t>2020</a:t>
                </a:r>
                <a:endParaRPr lang="it-IT" sz="1600" dirty="0">
                  <a:latin typeface="Futura BT" panose="020B0702020204020204" pitchFamily="34" charset="0"/>
                </a:endParaRPr>
              </a:p>
            </p:txBody>
          </p:sp>
          <p:sp>
            <p:nvSpPr>
              <p:cNvPr id="154" name="CasellaDiTesto 153">
                <a:extLst>
                  <a:ext uri="{FF2B5EF4-FFF2-40B4-BE49-F238E27FC236}">
                    <a16:creationId xmlns:a16="http://schemas.microsoft.com/office/drawing/2014/main" id="{9811BDB9-0AB0-4907-85F0-C86CCCA4FB38}"/>
                  </a:ext>
                </a:extLst>
              </p:cNvPr>
              <p:cNvSpPr txBox="1"/>
              <p:nvPr/>
            </p:nvSpPr>
            <p:spPr>
              <a:xfrm>
                <a:off x="9864917" y="3310116"/>
                <a:ext cx="1683443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it-IT" sz="1000" b="0" i="0" dirty="0">
                    <a:solidFill>
                      <a:srgbClr val="000000"/>
                    </a:solidFill>
                    <a:effectLst/>
                    <a:latin typeface="+mj-lt"/>
                  </a:rPr>
                  <a:t>La Red </a:t>
                </a:r>
                <a:r>
                  <a:rPr lang="it-IT" sz="1000" b="0" i="0" dirty="0" err="1">
                    <a:solidFill>
                      <a:srgbClr val="000000"/>
                    </a:solidFill>
                    <a:effectLst/>
                    <a:latin typeface="+mj-lt"/>
                  </a:rPr>
                  <a:t>Circle</a:t>
                </a:r>
                <a:r>
                  <a:rPr lang="it-IT" sz="1000" b="0" i="0" dirty="0">
                    <a:solidFill>
                      <a:srgbClr val="000000"/>
                    </a:solidFill>
                    <a:effectLst/>
                    <a:latin typeface="+mj-lt"/>
                  </a:rPr>
                  <a:t> Investment lascia la compagine sociale e le quote sono acquistate da </a:t>
                </a:r>
                <a:r>
                  <a:rPr lang="it-IT" sz="1000" b="0" i="0" dirty="0" err="1">
                    <a:solidFill>
                      <a:srgbClr val="000000"/>
                    </a:solidFill>
                    <a:effectLst/>
                    <a:latin typeface="+mj-lt"/>
                  </a:rPr>
                  <a:t>Ulirosa</a:t>
                </a:r>
                <a:r>
                  <a:rPr lang="it-IT" sz="1000" b="0" i="0" dirty="0">
                    <a:solidFill>
                      <a:srgbClr val="000000"/>
                    </a:solidFill>
                    <a:effectLst/>
                    <a:latin typeface="+mj-lt"/>
                  </a:rPr>
                  <a:t> e da due nuovi soci.</a:t>
                </a:r>
              </a:p>
              <a:p>
                <a:pPr algn="l"/>
                <a:r>
                  <a:rPr lang="it-IT" sz="1000" b="0" i="0" dirty="0">
                    <a:solidFill>
                      <a:srgbClr val="000000"/>
                    </a:solidFill>
                    <a:effectLst/>
                    <a:latin typeface="+mj-lt"/>
                  </a:rPr>
                  <a:t>A fine 2020 entrano nella compagine societaria i nuovi soci Ernst </a:t>
                </a:r>
                <a:r>
                  <a:rPr lang="it-IT" sz="1000" b="0" i="0" dirty="0" err="1">
                    <a:solidFill>
                      <a:srgbClr val="000000"/>
                    </a:solidFill>
                    <a:effectLst/>
                    <a:latin typeface="+mj-lt"/>
                  </a:rPr>
                  <a:t>Schutz</a:t>
                </a:r>
                <a:r>
                  <a:rPr lang="it-IT" sz="1000" b="0" i="0" dirty="0">
                    <a:solidFill>
                      <a:srgbClr val="000000"/>
                    </a:solidFill>
                    <a:effectLst/>
                    <a:latin typeface="+mj-lt"/>
                  </a:rPr>
                  <a:t> e il fondo </a:t>
                </a:r>
                <a:r>
                  <a:rPr lang="it-IT" sz="1000" b="0" i="0" dirty="0" err="1">
                    <a:solidFill>
                      <a:srgbClr val="000000"/>
                    </a:solidFill>
                    <a:effectLst/>
                    <a:latin typeface="+mj-lt"/>
                  </a:rPr>
                  <a:t>Purpose</a:t>
                </a:r>
                <a:r>
                  <a:rPr lang="it-IT" sz="1000" b="0" i="0" dirty="0">
                    <a:solidFill>
                      <a:srgbClr val="000000"/>
                    </a:solidFill>
                    <a:effectLst/>
                    <a:latin typeface="+mj-lt"/>
                  </a:rPr>
                  <a:t> Evergreen Capital.</a:t>
                </a:r>
              </a:p>
              <a:p>
                <a:endParaRPr lang="it-IT" sz="1000" dirty="0">
                  <a:latin typeface="+mj-lt"/>
                </a:endParaRPr>
              </a:p>
            </p:txBody>
          </p:sp>
        </p:grpSp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51804B17-2422-4FDA-BF91-B1D8D2C18B33}"/>
              </a:ext>
            </a:extLst>
          </p:cNvPr>
          <p:cNvGrpSpPr/>
          <p:nvPr/>
        </p:nvGrpSpPr>
        <p:grpSpPr>
          <a:xfrm>
            <a:off x="9797229" y="1312972"/>
            <a:ext cx="1628901" cy="1255281"/>
            <a:chOff x="9797229" y="1312972"/>
            <a:chExt cx="1628901" cy="1255281"/>
          </a:xfrm>
        </p:grpSpPr>
        <p:sp>
          <p:nvSpPr>
            <p:cNvPr id="64" name="Google Shape;165;p18">
              <a:extLst>
                <a:ext uri="{FF2B5EF4-FFF2-40B4-BE49-F238E27FC236}">
                  <a16:creationId xmlns:a16="http://schemas.microsoft.com/office/drawing/2014/main" id="{137BA48C-D2C0-41CB-9336-E5AC3255F789}"/>
                </a:ext>
              </a:extLst>
            </p:cNvPr>
            <p:cNvSpPr/>
            <p:nvPr/>
          </p:nvSpPr>
          <p:spPr>
            <a:xfrm rot="3300000" flipH="1">
              <a:off x="10137892" y="2320827"/>
              <a:ext cx="247426" cy="247426"/>
            </a:xfrm>
            <a:prstGeom prst="ellipse">
              <a:avLst/>
            </a:prstGeom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1000">
                  <a:schemeClr val="tx1"/>
                </a:gs>
                <a:gs pos="49000">
                  <a:srgbClr val="1C5F4A"/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5" name="Connettore diritto 64">
              <a:extLst>
                <a:ext uri="{FF2B5EF4-FFF2-40B4-BE49-F238E27FC236}">
                  <a16:creationId xmlns:a16="http://schemas.microsoft.com/office/drawing/2014/main" id="{DDA6ED53-E631-4559-B2DF-C066152E98E8}"/>
                </a:ext>
              </a:extLst>
            </p:cNvPr>
            <p:cNvCxnSpPr>
              <a:cxnSpLocks/>
              <a:stCxn id="64" idx="6"/>
            </p:cNvCxnSpPr>
            <p:nvPr/>
          </p:nvCxnSpPr>
          <p:spPr>
            <a:xfrm rot="3300000" flipH="1">
              <a:off x="9694148" y="2084740"/>
              <a:ext cx="631044" cy="0"/>
            </a:xfrm>
            <a:prstGeom prst="line">
              <a:avLst/>
            </a:prstGeom>
            <a:ln w="19050">
              <a:solidFill>
                <a:srgbClr val="1C5F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63;p18">
              <a:extLst>
                <a:ext uri="{FF2B5EF4-FFF2-40B4-BE49-F238E27FC236}">
                  <a16:creationId xmlns:a16="http://schemas.microsoft.com/office/drawing/2014/main" id="{C5769C45-DFFC-4A9A-A02D-F2D3814EDA4F}"/>
                </a:ext>
              </a:extLst>
            </p:cNvPr>
            <p:cNvSpPr/>
            <p:nvPr/>
          </p:nvSpPr>
          <p:spPr>
            <a:xfrm rot="1860000" flipH="1">
              <a:off x="9797229" y="1794815"/>
              <a:ext cx="62930" cy="6293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" name="Elemento grafico 25" descr="Albero caducifoglio con riempimento a tinta unita">
              <a:extLst>
                <a:ext uri="{FF2B5EF4-FFF2-40B4-BE49-F238E27FC236}">
                  <a16:creationId xmlns:a16="http://schemas.microsoft.com/office/drawing/2014/main" id="{84BA8B3D-AD60-40F2-8583-BAD7B1743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004365" y="1941816"/>
              <a:ext cx="535879" cy="535879"/>
            </a:xfrm>
            <a:prstGeom prst="rect">
              <a:avLst/>
            </a:prstGeom>
          </p:spPr>
        </p:pic>
        <p:sp>
          <p:nvSpPr>
            <p:cNvPr id="128" name="CasellaDiTesto 127">
              <a:extLst>
                <a:ext uri="{FF2B5EF4-FFF2-40B4-BE49-F238E27FC236}">
                  <a16:creationId xmlns:a16="http://schemas.microsoft.com/office/drawing/2014/main" id="{52118A96-8907-4D87-A3DC-B1C21ACACC2B}"/>
                </a:ext>
              </a:extLst>
            </p:cNvPr>
            <p:cNvSpPr txBox="1"/>
            <p:nvPr/>
          </p:nvSpPr>
          <p:spPr>
            <a:xfrm>
              <a:off x="9831518" y="1653247"/>
              <a:ext cx="156290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600" b="0" i="0" dirty="0">
                  <a:solidFill>
                    <a:srgbClr val="000000"/>
                  </a:solidFill>
                  <a:effectLst/>
                  <a:latin typeface="Futura BT" panose="020B0702020204020204" pitchFamily="34" charset="0"/>
                </a:rPr>
                <a:t>2021</a:t>
              </a:r>
              <a:endParaRPr lang="it-IT" sz="1600" dirty="0">
                <a:latin typeface="Futura BT" panose="020B0702020204020204" pitchFamily="34" charset="0"/>
              </a:endParaRPr>
            </a:p>
          </p:txBody>
        </p:sp>
        <p:sp>
          <p:nvSpPr>
            <p:cNvPr id="172" name="CasellaDiTesto 171">
              <a:extLst>
                <a:ext uri="{FF2B5EF4-FFF2-40B4-BE49-F238E27FC236}">
                  <a16:creationId xmlns:a16="http://schemas.microsoft.com/office/drawing/2014/main" id="{7E372CDC-0BBD-4EC5-A0A6-CEFC598A74BA}"/>
                </a:ext>
              </a:extLst>
            </p:cNvPr>
            <p:cNvSpPr txBox="1"/>
            <p:nvPr/>
          </p:nvSpPr>
          <p:spPr>
            <a:xfrm>
              <a:off x="9828694" y="1312972"/>
              <a:ext cx="159743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La società diventa a tutti gli effetti una Società Benefit.</a:t>
              </a:r>
              <a:endParaRPr lang="it-IT" sz="1000" dirty="0">
                <a:latin typeface="+mj-lt"/>
              </a:endParaRPr>
            </a:p>
          </p:txBody>
        </p:sp>
      </p:grpSp>
      <p:grpSp>
        <p:nvGrpSpPr>
          <p:cNvPr id="5" name="Gruppo 4">
            <a:extLst>
              <a:ext uri="{FF2B5EF4-FFF2-40B4-BE49-F238E27FC236}">
                <a16:creationId xmlns:a16="http://schemas.microsoft.com/office/drawing/2014/main" id="{1B342241-375D-490F-8992-FD1675C6D7B4}"/>
              </a:ext>
            </a:extLst>
          </p:cNvPr>
          <p:cNvGrpSpPr/>
          <p:nvPr/>
        </p:nvGrpSpPr>
        <p:grpSpPr>
          <a:xfrm>
            <a:off x="2697878" y="2281639"/>
            <a:ext cx="1597436" cy="1390884"/>
            <a:chOff x="1325241" y="2540886"/>
            <a:chExt cx="1597436" cy="1390884"/>
          </a:xfrm>
        </p:grpSpPr>
        <p:sp>
          <p:nvSpPr>
            <p:cNvPr id="70" name="Google Shape;165;p18">
              <a:extLst>
                <a:ext uri="{FF2B5EF4-FFF2-40B4-BE49-F238E27FC236}">
                  <a16:creationId xmlns:a16="http://schemas.microsoft.com/office/drawing/2014/main" id="{2639DA7C-574D-459F-8B7D-E2D474CDD7FF}"/>
                </a:ext>
              </a:extLst>
            </p:cNvPr>
            <p:cNvSpPr/>
            <p:nvPr/>
          </p:nvSpPr>
          <p:spPr>
            <a:xfrm rot="3300000" flipH="1">
              <a:off x="2312214" y="3684344"/>
              <a:ext cx="247426" cy="247426"/>
            </a:xfrm>
            <a:prstGeom prst="ellipse">
              <a:avLst/>
            </a:prstGeom>
            <a:gradFill>
              <a:gsLst>
                <a:gs pos="50000">
                  <a:schemeClr val="accent1">
                    <a:lumMod val="5000"/>
                    <a:lumOff val="95000"/>
                  </a:schemeClr>
                </a:gs>
                <a:gs pos="51000">
                  <a:schemeClr val="tx1"/>
                </a:gs>
                <a:gs pos="49000">
                  <a:srgbClr val="1C5F4A"/>
                </a:gs>
              </a:gsLst>
              <a:path path="circle">
                <a:fillToRect l="50000" t="50000" r="50000" b="50000"/>
              </a:path>
            </a:gra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1" name="Connettore diritto 70">
              <a:extLst>
                <a:ext uri="{FF2B5EF4-FFF2-40B4-BE49-F238E27FC236}">
                  <a16:creationId xmlns:a16="http://schemas.microsoft.com/office/drawing/2014/main" id="{262209E8-ED90-41DF-9ECD-5551E681F258}"/>
                </a:ext>
              </a:extLst>
            </p:cNvPr>
            <p:cNvCxnSpPr>
              <a:cxnSpLocks/>
              <a:stCxn id="70" idx="6"/>
            </p:cNvCxnSpPr>
            <p:nvPr/>
          </p:nvCxnSpPr>
          <p:spPr>
            <a:xfrm rot="3300000" flipH="1">
              <a:off x="1868470" y="3448257"/>
              <a:ext cx="631044" cy="0"/>
            </a:xfrm>
            <a:prstGeom prst="line">
              <a:avLst/>
            </a:prstGeom>
            <a:ln w="19050">
              <a:solidFill>
                <a:srgbClr val="1C5F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Google Shape;163;p18">
              <a:extLst>
                <a:ext uri="{FF2B5EF4-FFF2-40B4-BE49-F238E27FC236}">
                  <a16:creationId xmlns:a16="http://schemas.microsoft.com/office/drawing/2014/main" id="{A1820CAA-419A-4FFA-9325-A31046F13F50}"/>
                </a:ext>
              </a:extLst>
            </p:cNvPr>
            <p:cNvSpPr/>
            <p:nvPr/>
          </p:nvSpPr>
          <p:spPr>
            <a:xfrm rot="1860000" flipH="1">
              <a:off x="1971551" y="3158331"/>
              <a:ext cx="62930" cy="6293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9" name="Elemento grafico 108" descr="Albero caducifoglio con riempimento a tinta unita">
              <a:extLst>
                <a:ext uri="{FF2B5EF4-FFF2-40B4-BE49-F238E27FC236}">
                  <a16:creationId xmlns:a16="http://schemas.microsoft.com/office/drawing/2014/main" id="{842C2156-7636-40E5-862B-5DF08343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83991" y="3318454"/>
              <a:ext cx="535879" cy="535879"/>
            </a:xfrm>
            <a:prstGeom prst="rect">
              <a:avLst/>
            </a:prstGeom>
          </p:spPr>
        </p:pic>
        <p:sp>
          <p:nvSpPr>
            <p:cNvPr id="153" name="CasellaDiTesto 152">
              <a:extLst>
                <a:ext uri="{FF2B5EF4-FFF2-40B4-BE49-F238E27FC236}">
                  <a16:creationId xmlns:a16="http://schemas.microsoft.com/office/drawing/2014/main" id="{B31FD451-C146-4508-A3EE-1D8AC29247FA}"/>
                </a:ext>
              </a:extLst>
            </p:cNvPr>
            <p:cNvSpPr txBox="1"/>
            <p:nvPr/>
          </p:nvSpPr>
          <p:spPr>
            <a:xfrm>
              <a:off x="1325241" y="3020519"/>
              <a:ext cx="7636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600" dirty="0">
                  <a:solidFill>
                    <a:srgbClr val="000000"/>
                  </a:solidFill>
                  <a:latin typeface="Futura BT" panose="020B0702020204020204" pitchFamily="34" charset="0"/>
                </a:rPr>
                <a:t>1998</a:t>
              </a:r>
              <a:endParaRPr lang="it-IT" sz="1600" dirty="0">
                <a:latin typeface="Futura BT" panose="020B0702020204020204" pitchFamily="34" charset="0"/>
              </a:endParaRPr>
            </a:p>
          </p:txBody>
        </p:sp>
        <p:sp>
          <p:nvSpPr>
            <p:cNvPr id="175" name="CasellaDiTesto 174">
              <a:extLst>
                <a:ext uri="{FF2B5EF4-FFF2-40B4-BE49-F238E27FC236}">
                  <a16:creationId xmlns:a16="http://schemas.microsoft.com/office/drawing/2014/main" id="{955A1844-96AD-4EE1-92DB-94CF8CC536A8}"/>
                </a:ext>
              </a:extLst>
            </p:cNvPr>
            <p:cNvSpPr txBox="1"/>
            <p:nvPr/>
          </p:nvSpPr>
          <p:spPr>
            <a:xfrm>
              <a:off x="1325241" y="2540886"/>
              <a:ext cx="1597436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Gea ed altre tre aziende del settore danno vita ad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Ecor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 S.p.A.</a:t>
              </a:r>
              <a:endParaRPr lang="it-IT" sz="1000" dirty="0">
                <a:latin typeface="+mj-lt"/>
              </a:endParaRPr>
            </a:p>
          </p:txBody>
        </p:sp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203FB009-DF59-4647-B8B3-B4DDF2611F4A}"/>
              </a:ext>
            </a:extLst>
          </p:cNvPr>
          <p:cNvGrpSpPr/>
          <p:nvPr/>
        </p:nvGrpSpPr>
        <p:grpSpPr>
          <a:xfrm>
            <a:off x="6002653" y="3760245"/>
            <a:ext cx="2300964" cy="1646583"/>
            <a:chOff x="4491401" y="4048814"/>
            <a:chExt cx="2300964" cy="1646583"/>
          </a:xfrm>
        </p:grpSpPr>
        <p:sp>
          <p:nvSpPr>
            <p:cNvPr id="82" name="Google Shape;165;p18">
              <a:extLst>
                <a:ext uri="{FF2B5EF4-FFF2-40B4-BE49-F238E27FC236}">
                  <a16:creationId xmlns:a16="http://schemas.microsoft.com/office/drawing/2014/main" id="{E4DCF610-2495-4258-95B6-5D65E4BA974F}"/>
                </a:ext>
              </a:extLst>
            </p:cNvPr>
            <p:cNvSpPr/>
            <p:nvPr/>
          </p:nvSpPr>
          <p:spPr>
            <a:xfrm rot="14100000" flipH="1">
              <a:off x="4639382" y="4433750"/>
              <a:ext cx="247426" cy="247426"/>
            </a:xfrm>
            <a:prstGeom prst="ellipse">
              <a:avLst/>
            </a:prstGeom>
            <a:gradFill>
              <a:gsLst>
                <a:gs pos="50000">
                  <a:schemeClr val="accent1">
                    <a:lumMod val="5000"/>
                    <a:lumOff val="95000"/>
                  </a:schemeClr>
                </a:gs>
                <a:gs pos="51000">
                  <a:schemeClr val="tx1"/>
                </a:gs>
                <a:gs pos="49000">
                  <a:srgbClr val="1C5F4A"/>
                </a:gs>
              </a:gsLst>
              <a:path path="circle">
                <a:fillToRect l="50000" t="50000" r="50000" b="50000"/>
              </a:path>
            </a:gra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3" name="Connettore diritto 82">
              <a:extLst>
                <a:ext uri="{FF2B5EF4-FFF2-40B4-BE49-F238E27FC236}">
                  <a16:creationId xmlns:a16="http://schemas.microsoft.com/office/drawing/2014/main" id="{8CE1B2F7-CCB1-400D-B04A-1075B6BA32BF}"/>
                </a:ext>
              </a:extLst>
            </p:cNvPr>
            <p:cNvCxnSpPr>
              <a:cxnSpLocks/>
              <a:stCxn id="82" idx="6"/>
            </p:cNvCxnSpPr>
            <p:nvPr/>
          </p:nvCxnSpPr>
          <p:spPr>
            <a:xfrm rot="14100000" flipH="1">
              <a:off x="4699508" y="4917264"/>
              <a:ext cx="631044" cy="0"/>
            </a:xfrm>
            <a:prstGeom prst="line">
              <a:avLst/>
            </a:prstGeom>
            <a:ln w="19050">
              <a:solidFill>
                <a:srgbClr val="1C5F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63;p18">
              <a:extLst>
                <a:ext uri="{FF2B5EF4-FFF2-40B4-BE49-F238E27FC236}">
                  <a16:creationId xmlns:a16="http://schemas.microsoft.com/office/drawing/2014/main" id="{ABE2C5F3-BD68-4AA1-8A06-20F3E5EF0372}"/>
                </a:ext>
              </a:extLst>
            </p:cNvPr>
            <p:cNvSpPr/>
            <p:nvPr/>
          </p:nvSpPr>
          <p:spPr>
            <a:xfrm rot="12660000" flipH="1">
              <a:off x="5164541" y="5144259"/>
              <a:ext cx="62930" cy="6293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5" name="Elemento grafico 104" descr="Abete con riempimento a tinta unita">
              <a:extLst>
                <a:ext uri="{FF2B5EF4-FFF2-40B4-BE49-F238E27FC236}">
                  <a16:creationId xmlns:a16="http://schemas.microsoft.com/office/drawing/2014/main" id="{B130AB35-1EC3-48E8-824F-F23304C25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91401" y="4048814"/>
              <a:ext cx="535879" cy="535879"/>
            </a:xfrm>
            <a:prstGeom prst="rect">
              <a:avLst/>
            </a:prstGeom>
          </p:spPr>
        </p:pic>
        <p:sp>
          <p:nvSpPr>
            <p:cNvPr id="139" name="CasellaDiTesto 138">
              <a:extLst>
                <a:ext uri="{FF2B5EF4-FFF2-40B4-BE49-F238E27FC236}">
                  <a16:creationId xmlns:a16="http://schemas.microsoft.com/office/drawing/2014/main" id="{2CA6DBAB-DA7D-4FD5-9095-4BFF03BD26F2}"/>
                </a:ext>
              </a:extLst>
            </p:cNvPr>
            <p:cNvSpPr txBox="1"/>
            <p:nvPr/>
          </p:nvSpPr>
          <p:spPr>
            <a:xfrm>
              <a:off x="5188077" y="5008576"/>
              <a:ext cx="7636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600" b="0" i="0" dirty="0">
                  <a:solidFill>
                    <a:srgbClr val="000000"/>
                  </a:solidFill>
                  <a:effectLst/>
                  <a:latin typeface="Futura BT" panose="020B0702020204020204" pitchFamily="34" charset="0"/>
                </a:rPr>
                <a:t>2005</a:t>
              </a:r>
              <a:endParaRPr lang="it-IT" sz="1600" dirty="0">
                <a:latin typeface="Futura BT" panose="020B0702020204020204" pitchFamily="34" charset="0"/>
              </a:endParaRPr>
            </a:p>
          </p:txBody>
        </p:sp>
        <p:sp>
          <p:nvSpPr>
            <p:cNvPr id="176" name="CasellaDiTesto 175">
              <a:extLst>
                <a:ext uri="{FF2B5EF4-FFF2-40B4-BE49-F238E27FC236}">
                  <a16:creationId xmlns:a16="http://schemas.microsoft.com/office/drawing/2014/main" id="{9577B3CD-089C-45D8-84C5-0A056D5D188C}"/>
                </a:ext>
              </a:extLst>
            </p:cNvPr>
            <p:cNvSpPr txBox="1"/>
            <p:nvPr/>
          </p:nvSpPr>
          <p:spPr>
            <a:xfrm>
              <a:off x="5194929" y="5295287"/>
              <a:ext cx="159743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Scambio azionario tra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Naturasì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 ed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Ecor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.</a:t>
              </a:r>
              <a:endParaRPr lang="it-IT" sz="1000" dirty="0">
                <a:latin typeface="+mj-lt"/>
              </a:endParaRPr>
            </a:p>
          </p:txBody>
        </p:sp>
      </p:grpSp>
      <p:grpSp>
        <p:nvGrpSpPr>
          <p:cNvPr id="4" name="Gruppo 3">
            <a:extLst>
              <a:ext uri="{FF2B5EF4-FFF2-40B4-BE49-F238E27FC236}">
                <a16:creationId xmlns:a16="http://schemas.microsoft.com/office/drawing/2014/main" id="{D504FF36-FB65-4BC3-B7A6-54F2425FD000}"/>
              </a:ext>
            </a:extLst>
          </p:cNvPr>
          <p:cNvGrpSpPr/>
          <p:nvPr/>
        </p:nvGrpSpPr>
        <p:grpSpPr>
          <a:xfrm>
            <a:off x="3214441" y="4265179"/>
            <a:ext cx="2675237" cy="1776953"/>
            <a:chOff x="2140291" y="4457344"/>
            <a:chExt cx="2675237" cy="1776953"/>
          </a:xfrm>
        </p:grpSpPr>
        <p:sp>
          <p:nvSpPr>
            <p:cNvPr id="86" name="Google Shape;165;p18">
              <a:extLst>
                <a:ext uri="{FF2B5EF4-FFF2-40B4-BE49-F238E27FC236}">
                  <a16:creationId xmlns:a16="http://schemas.microsoft.com/office/drawing/2014/main" id="{646443D9-A565-4F59-944C-26A37096F906}"/>
                </a:ext>
              </a:extLst>
            </p:cNvPr>
            <p:cNvSpPr/>
            <p:nvPr/>
          </p:nvSpPr>
          <p:spPr>
            <a:xfrm rot="14100000" flipH="1">
              <a:off x="2284518" y="4846417"/>
              <a:ext cx="247426" cy="247426"/>
            </a:xfrm>
            <a:prstGeom prst="ellipse">
              <a:avLst/>
            </a:prstGeom>
            <a:gradFill>
              <a:gsLst>
                <a:gs pos="50000">
                  <a:schemeClr val="accent1">
                    <a:lumMod val="5000"/>
                    <a:lumOff val="95000"/>
                  </a:schemeClr>
                </a:gs>
                <a:gs pos="51000">
                  <a:schemeClr val="tx1"/>
                </a:gs>
                <a:gs pos="49000">
                  <a:srgbClr val="1C5F4A"/>
                </a:gs>
              </a:gsLst>
              <a:path path="circle">
                <a:fillToRect l="50000" t="50000" r="50000" b="50000"/>
              </a:path>
            </a:gra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7" name="Connettore diritto 86">
              <a:extLst>
                <a:ext uri="{FF2B5EF4-FFF2-40B4-BE49-F238E27FC236}">
                  <a16:creationId xmlns:a16="http://schemas.microsoft.com/office/drawing/2014/main" id="{41648893-5CE2-4D4F-9F55-8237445C35C0}"/>
                </a:ext>
              </a:extLst>
            </p:cNvPr>
            <p:cNvCxnSpPr>
              <a:cxnSpLocks/>
              <a:stCxn id="86" idx="6"/>
            </p:cNvCxnSpPr>
            <p:nvPr/>
          </p:nvCxnSpPr>
          <p:spPr>
            <a:xfrm rot="14100000" flipH="1">
              <a:off x="2344645" y="5329930"/>
              <a:ext cx="631044" cy="0"/>
            </a:xfrm>
            <a:prstGeom prst="line">
              <a:avLst/>
            </a:prstGeom>
            <a:ln w="19050">
              <a:solidFill>
                <a:srgbClr val="1C5F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Google Shape;163;p18">
              <a:extLst>
                <a:ext uri="{FF2B5EF4-FFF2-40B4-BE49-F238E27FC236}">
                  <a16:creationId xmlns:a16="http://schemas.microsoft.com/office/drawing/2014/main" id="{653CF33E-8026-4A3D-A9CF-499C2822720D}"/>
                </a:ext>
              </a:extLst>
            </p:cNvPr>
            <p:cNvSpPr/>
            <p:nvPr/>
          </p:nvSpPr>
          <p:spPr>
            <a:xfrm rot="12660000" flipH="1">
              <a:off x="2809677" y="5556926"/>
              <a:ext cx="62930" cy="6293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4" name="Elemento grafico 103" descr="Abete con riempimento a tinta unita">
              <a:extLst>
                <a:ext uri="{FF2B5EF4-FFF2-40B4-BE49-F238E27FC236}">
                  <a16:creationId xmlns:a16="http://schemas.microsoft.com/office/drawing/2014/main" id="{1A39A055-E1F2-42BA-B95E-99A604ABF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140291" y="4457344"/>
              <a:ext cx="535879" cy="535879"/>
            </a:xfrm>
            <a:prstGeom prst="rect">
              <a:avLst/>
            </a:prstGeom>
          </p:spPr>
        </p:pic>
        <p:sp>
          <p:nvSpPr>
            <p:cNvPr id="152" name="CasellaDiTesto 151">
              <a:extLst>
                <a:ext uri="{FF2B5EF4-FFF2-40B4-BE49-F238E27FC236}">
                  <a16:creationId xmlns:a16="http://schemas.microsoft.com/office/drawing/2014/main" id="{7E6C483E-AF51-4250-968C-E1A5D8097649}"/>
                </a:ext>
              </a:extLst>
            </p:cNvPr>
            <p:cNvSpPr txBox="1"/>
            <p:nvPr/>
          </p:nvSpPr>
          <p:spPr>
            <a:xfrm>
              <a:off x="2821252" y="5419106"/>
              <a:ext cx="7636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600" dirty="0">
                  <a:solidFill>
                    <a:srgbClr val="000000"/>
                  </a:solidFill>
                  <a:latin typeface="Futura BT" panose="020B0702020204020204" pitchFamily="34" charset="0"/>
                </a:rPr>
                <a:t>1992</a:t>
              </a:r>
              <a:endParaRPr lang="it-IT" sz="1600" dirty="0">
                <a:latin typeface="Futura BT" panose="020B0702020204020204" pitchFamily="34" charset="0"/>
              </a:endParaRPr>
            </a:p>
          </p:txBody>
        </p:sp>
        <p:sp>
          <p:nvSpPr>
            <p:cNvPr id="177" name="CasellaDiTesto 176">
              <a:extLst>
                <a:ext uri="{FF2B5EF4-FFF2-40B4-BE49-F238E27FC236}">
                  <a16:creationId xmlns:a16="http://schemas.microsoft.com/office/drawing/2014/main" id="{D7D5F6C9-9592-4E67-81D2-3D666FAEC5C4}"/>
                </a:ext>
              </a:extLst>
            </p:cNvPr>
            <p:cNvSpPr txBox="1"/>
            <p:nvPr/>
          </p:nvSpPr>
          <p:spPr>
            <a:xfrm>
              <a:off x="2828142" y="5680299"/>
              <a:ext cx="1987386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Avvia la sua attività a Verona l'istituto italiano di reforming divenuto poi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Naturasì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.</a:t>
              </a:r>
              <a:endParaRPr lang="it-IT" sz="1000" dirty="0">
                <a:latin typeface="+mj-lt"/>
              </a:endParaRPr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9D80E48F-8528-45A3-819F-5A9B21044094}"/>
              </a:ext>
            </a:extLst>
          </p:cNvPr>
          <p:cNvGrpSpPr/>
          <p:nvPr/>
        </p:nvGrpSpPr>
        <p:grpSpPr>
          <a:xfrm>
            <a:off x="4406642" y="1957407"/>
            <a:ext cx="1582130" cy="1420591"/>
            <a:chOff x="2878844" y="2238067"/>
            <a:chExt cx="1582130" cy="1420591"/>
          </a:xfrm>
        </p:grpSpPr>
        <p:sp>
          <p:nvSpPr>
            <p:cNvPr id="168" name="Google Shape;165;p18">
              <a:extLst>
                <a:ext uri="{FF2B5EF4-FFF2-40B4-BE49-F238E27FC236}">
                  <a16:creationId xmlns:a16="http://schemas.microsoft.com/office/drawing/2014/main" id="{6111FA60-CFF9-495D-8D70-1CC58374E442}"/>
                </a:ext>
              </a:extLst>
            </p:cNvPr>
            <p:cNvSpPr/>
            <p:nvPr/>
          </p:nvSpPr>
          <p:spPr>
            <a:xfrm rot="3300000" flipH="1">
              <a:off x="3868377" y="3411232"/>
              <a:ext cx="247426" cy="247426"/>
            </a:xfrm>
            <a:prstGeom prst="ellipse">
              <a:avLst/>
            </a:prstGeom>
            <a:gradFill>
              <a:gsLst>
                <a:gs pos="50000">
                  <a:schemeClr val="accent1">
                    <a:lumMod val="5000"/>
                    <a:lumOff val="95000"/>
                  </a:schemeClr>
                </a:gs>
                <a:gs pos="51000">
                  <a:schemeClr val="tx1"/>
                </a:gs>
                <a:gs pos="49000">
                  <a:srgbClr val="1C5F4A"/>
                </a:gs>
              </a:gsLst>
              <a:path path="circle">
                <a:fillToRect l="50000" t="50000" r="50000" b="50000"/>
              </a:path>
            </a:gra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CDD0EF68-C8D6-4B90-8E84-ACA60B879F2B}"/>
                </a:ext>
              </a:extLst>
            </p:cNvPr>
            <p:cNvCxnSpPr>
              <a:cxnSpLocks/>
              <a:stCxn id="168" idx="6"/>
            </p:cNvCxnSpPr>
            <p:nvPr/>
          </p:nvCxnSpPr>
          <p:spPr>
            <a:xfrm rot="3300000" flipH="1">
              <a:off x="3424633" y="3175145"/>
              <a:ext cx="631044" cy="0"/>
            </a:xfrm>
            <a:prstGeom prst="line">
              <a:avLst/>
            </a:prstGeom>
            <a:ln w="19050">
              <a:solidFill>
                <a:srgbClr val="1C5F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Google Shape;163;p18">
              <a:extLst>
                <a:ext uri="{FF2B5EF4-FFF2-40B4-BE49-F238E27FC236}">
                  <a16:creationId xmlns:a16="http://schemas.microsoft.com/office/drawing/2014/main" id="{8D71C7D9-207F-4BA3-B5E6-D3652BB78570}"/>
                </a:ext>
              </a:extLst>
            </p:cNvPr>
            <p:cNvSpPr/>
            <p:nvPr/>
          </p:nvSpPr>
          <p:spPr>
            <a:xfrm rot="1860000" flipH="1">
              <a:off x="3527715" y="2885219"/>
              <a:ext cx="62930" cy="6293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8" name="Elemento grafico 117" descr="Albero caducifoglio con riempimento a tinta unita">
              <a:extLst>
                <a:ext uri="{FF2B5EF4-FFF2-40B4-BE49-F238E27FC236}">
                  <a16:creationId xmlns:a16="http://schemas.microsoft.com/office/drawing/2014/main" id="{05DCAA39-E025-4B79-BFBB-2DF3F82B9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736723" y="3028937"/>
              <a:ext cx="535879" cy="535879"/>
            </a:xfrm>
            <a:prstGeom prst="rect">
              <a:avLst/>
            </a:prstGeom>
          </p:spPr>
        </p:pic>
        <p:sp>
          <p:nvSpPr>
            <p:cNvPr id="137" name="CasellaDiTesto 136">
              <a:extLst>
                <a:ext uri="{FF2B5EF4-FFF2-40B4-BE49-F238E27FC236}">
                  <a16:creationId xmlns:a16="http://schemas.microsoft.com/office/drawing/2014/main" id="{452FE3FE-D092-4D07-A787-99252D40E0E9}"/>
                </a:ext>
              </a:extLst>
            </p:cNvPr>
            <p:cNvSpPr txBox="1"/>
            <p:nvPr/>
          </p:nvSpPr>
          <p:spPr>
            <a:xfrm>
              <a:off x="2882554" y="2747399"/>
              <a:ext cx="7636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600" b="0" i="0" dirty="0">
                  <a:solidFill>
                    <a:srgbClr val="000000"/>
                  </a:solidFill>
                  <a:effectLst/>
                  <a:latin typeface="Futura BT" panose="020B0702020204020204" pitchFamily="34" charset="0"/>
                </a:rPr>
                <a:t>2009</a:t>
              </a:r>
              <a:endParaRPr lang="it-IT" sz="1600" dirty="0">
                <a:latin typeface="Futura BT" panose="020B0702020204020204" pitchFamily="34" charset="0"/>
              </a:endParaRPr>
            </a:p>
          </p:txBody>
        </p:sp>
        <p:sp>
          <p:nvSpPr>
            <p:cNvPr id="179" name="CasellaDiTesto 178">
              <a:extLst>
                <a:ext uri="{FF2B5EF4-FFF2-40B4-BE49-F238E27FC236}">
                  <a16:creationId xmlns:a16="http://schemas.microsoft.com/office/drawing/2014/main" id="{AD5E4469-78D0-4D2B-B508-F8B145B0145C}"/>
                </a:ext>
              </a:extLst>
            </p:cNvPr>
            <p:cNvSpPr txBox="1"/>
            <p:nvPr/>
          </p:nvSpPr>
          <p:spPr>
            <a:xfrm>
              <a:off x="2878844" y="2238067"/>
              <a:ext cx="1582130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Fusione tra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Ecor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 e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Naturasì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, nasce così </a:t>
              </a:r>
              <a:r>
                <a:rPr lang="it-IT" sz="1000" b="0" i="0" dirty="0" err="1">
                  <a:solidFill>
                    <a:srgbClr val="000000"/>
                  </a:solidFill>
                  <a:effectLst/>
                  <a:latin typeface="+mj-lt"/>
                </a:rPr>
                <a:t>EcorNaturaSì</a:t>
              </a:r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 S.p.A.</a:t>
              </a:r>
              <a:endParaRPr lang="it-IT" sz="1000" dirty="0">
                <a:latin typeface="+mj-lt"/>
              </a:endParaRPr>
            </a:p>
          </p:txBody>
        </p:sp>
      </p:grp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378FB916-A088-4F6F-83CE-361D0035B7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36054" y="5922708"/>
            <a:ext cx="790575" cy="733425"/>
          </a:xfrm>
          <a:prstGeom prst="rect">
            <a:avLst/>
          </a:prstGeom>
        </p:spPr>
      </p:pic>
      <p:grpSp>
        <p:nvGrpSpPr>
          <p:cNvPr id="75" name="Gruppo 74">
            <a:extLst>
              <a:ext uri="{FF2B5EF4-FFF2-40B4-BE49-F238E27FC236}">
                <a16:creationId xmlns:a16="http://schemas.microsoft.com/office/drawing/2014/main" id="{B2AA3D46-AA1C-4399-8752-7928507E81CB}"/>
              </a:ext>
            </a:extLst>
          </p:cNvPr>
          <p:cNvGrpSpPr/>
          <p:nvPr/>
        </p:nvGrpSpPr>
        <p:grpSpPr>
          <a:xfrm>
            <a:off x="7194277" y="1467658"/>
            <a:ext cx="1984510" cy="1430096"/>
            <a:chOff x="4492614" y="1939778"/>
            <a:chExt cx="1984510" cy="1430096"/>
          </a:xfrm>
        </p:grpSpPr>
        <p:sp>
          <p:nvSpPr>
            <p:cNvPr id="76" name="Google Shape;165;p18">
              <a:extLst>
                <a:ext uri="{FF2B5EF4-FFF2-40B4-BE49-F238E27FC236}">
                  <a16:creationId xmlns:a16="http://schemas.microsoft.com/office/drawing/2014/main" id="{D4F22864-AB63-4AED-BF6B-28CCFDEE4E89}"/>
                </a:ext>
              </a:extLst>
            </p:cNvPr>
            <p:cNvSpPr/>
            <p:nvPr/>
          </p:nvSpPr>
          <p:spPr>
            <a:xfrm rot="3300000" flipH="1">
              <a:off x="5478437" y="3122448"/>
              <a:ext cx="247426" cy="247426"/>
            </a:xfrm>
            <a:prstGeom prst="ellipse">
              <a:avLst/>
            </a:prstGeom>
            <a:gradFill>
              <a:gsLst>
                <a:gs pos="50000">
                  <a:schemeClr val="accent1">
                    <a:lumMod val="5000"/>
                    <a:lumOff val="95000"/>
                  </a:schemeClr>
                </a:gs>
                <a:gs pos="51000">
                  <a:schemeClr val="tx1"/>
                </a:gs>
                <a:gs pos="49000">
                  <a:srgbClr val="1C5F4A"/>
                </a:gs>
              </a:gsLst>
              <a:path path="circle">
                <a:fillToRect l="50000" t="50000" r="50000" b="50000"/>
              </a:path>
            </a:gra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7" name="Connettore diritto 76">
              <a:extLst>
                <a:ext uri="{FF2B5EF4-FFF2-40B4-BE49-F238E27FC236}">
                  <a16:creationId xmlns:a16="http://schemas.microsoft.com/office/drawing/2014/main" id="{3CBD761D-B63E-4AE6-999E-2FDEAB2B18F2}"/>
                </a:ext>
              </a:extLst>
            </p:cNvPr>
            <p:cNvCxnSpPr>
              <a:cxnSpLocks/>
              <a:stCxn id="76" idx="6"/>
            </p:cNvCxnSpPr>
            <p:nvPr/>
          </p:nvCxnSpPr>
          <p:spPr>
            <a:xfrm rot="3300000" flipH="1">
              <a:off x="5034693" y="2886361"/>
              <a:ext cx="631044" cy="0"/>
            </a:xfrm>
            <a:prstGeom prst="line">
              <a:avLst/>
            </a:prstGeom>
            <a:ln w="19050">
              <a:solidFill>
                <a:srgbClr val="1C5F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Google Shape;163;p18">
              <a:extLst>
                <a:ext uri="{FF2B5EF4-FFF2-40B4-BE49-F238E27FC236}">
                  <a16:creationId xmlns:a16="http://schemas.microsoft.com/office/drawing/2014/main" id="{98991E9B-3759-4A5B-8F64-D581D9D741CA}"/>
                </a:ext>
              </a:extLst>
            </p:cNvPr>
            <p:cNvSpPr/>
            <p:nvPr/>
          </p:nvSpPr>
          <p:spPr>
            <a:xfrm rot="1860000" flipH="1">
              <a:off x="5137775" y="2596435"/>
              <a:ext cx="62930" cy="6293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5" name="Elemento grafico 84" descr="Albero caducifoglio con riempimento a tinta unita">
              <a:extLst>
                <a:ext uri="{FF2B5EF4-FFF2-40B4-BE49-F238E27FC236}">
                  <a16:creationId xmlns:a16="http://schemas.microsoft.com/office/drawing/2014/main" id="{33F1F16B-FD8B-4553-A4B3-05F4EB472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346783" y="2740153"/>
              <a:ext cx="535879" cy="535879"/>
            </a:xfrm>
            <a:prstGeom prst="rect">
              <a:avLst/>
            </a:prstGeom>
          </p:spPr>
        </p:pic>
        <p:sp>
          <p:nvSpPr>
            <p:cNvPr id="89" name="CasellaDiTesto 88">
              <a:extLst>
                <a:ext uri="{FF2B5EF4-FFF2-40B4-BE49-F238E27FC236}">
                  <a16:creationId xmlns:a16="http://schemas.microsoft.com/office/drawing/2014/main" id="{0EF9ECD1-D627-4F3F-81B8-9B14B5483F4D}"/>
                </a:ext>
              </a:extLst>
            </p:cNvPr>
            <p:cNvSpPr txBox="1"/>
            <p:nvPr/>
          </p:nvSpPr>
          <p:spPr>
            <a:xfrm>
              <a:off x="4492614" y="2458615"/>
              <a:ext cx="7636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600" b="0" i="0" dirty="0">
                  <a:solidFill>
                    <a:srgbClr val="000000"/>
                  </a:solidFill>
                  <a:effectLst/>
                  <a:latin typeface="Futura BT" panose="020B0702020204020204" pitchFamily="34" charset="0"/>
                </a:rPr>
                <a:t>2016</a:t>
              </a:r>
              <a:endParaRPr lang="it-IT" sz="1600" dirty="0">
                <a:latin typeface="Futura BT" panose="020B0702020204020204" pitchFamily="34" charset="0"/>
              </a:endParaRPr>
            </a:p>
          </p:txBody>
        </p:sp>
        <p:sp>
          <p:nvSpPr>
            <p:cNvPr id="93" name="CasellaDiTesto 92">
              <a:extLst>
                <a:ext uri="{FF2B5EF4-FFF2-40B4-BE49-F238E27FC236}">
                  <a16:creationId xmlns:a16="http://schemas.microsoft.com/office/drawing/2014/main" id="{CC164269-E342-4D1A-B8EB-71297607CBF4}"/>
                </a:ext>
              </a:extLst>
            </p:cNvPr>
            <p:cNvSpPr txBox="1"/>
            <p:nvPr/>
          </p:nvSpPr>
          <p:spPr>
            <a:xfrm>
              <a:off x="4492614" y="1939778"/>
              <a:ext cx="1984510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Acquisizione di un'azienda in Polonia con 39 negozi, e di una in Slovenia con 5 negozi.</a:t>
              </a:r>
              <a:endParaRPr lang="it-IT" sz="1000" dirty="0">
                <a:latin typeface="+mj-lt"/>
              </a:endParaRPr>
            </a:p>
          </p:txBody>
        </p:sp>
      </p:grpSp>
      <p:grpSp>
        <p:nvGrpSpPr>
          <p:cNvPr id="94" name="Gruppo 93">
            <a:extLst>
              <a:ext uri="{FF2B5EF4-FFF2-40B4-BE49-F238E27FC236}">
                <a16:creationId xmlns:a16="http://schemas.microsoft.com/office/drawing/2014/main" id="{A4D56F02-47E7-4A73-BE73-1FEE1F4BF947}"/>
              </a:ext>
            </a:extLst>
          </p:cNvPr>
          <p:cNvGrpSpPr/>
          <p:nvPr/>
        </p:nvGrpSpPr>
        <p:grpSpPr>
          <a:xfrm>
            <a:off x="923764" y="1809751"/>
            <a:ext cx="1607302" cy="2179988"/>
            <a:chOff x="1325241" y="1751782"/>
            <a:chExt cx="1607302" cy="2179988"/>
          </a:xfrm>
        </p:grpSpPr>
        <p:sp>
          <p:nvSpPr>
            <p:cNvPr id="95" name="Google Shape;165;p18">
              <a:extLst>
                <a:ext uri="{FF2B5EF4-FFF2-40B4-BE49-F238E27FC236}">
                  <a16:creationId xmlns:a16="http://schemas.microsoft.com/office/drawing/2014/main" id="{04325F5F-E718-4A4C-A9BB-B2F3E36AE283}"/>
                </a:ext>
              </a:extLst>
            </p:cNvPr>
            <p:cNvSpPr/>
            <p:nvPr/>
          </p:nvSpPr>
          <p:spPr>
            <a:xfrm rot="3300000" flipH="1">
              <a:off x="2312214" y="3684344"/>
              <a:ext cx="247426" cy="247426"/>
            </a:xfrm>
            <a:prstGeom prst="ellipse">
              <a:avLst/>
            </a:prstGeom>
            <a:gradFill>
              <a:gsLst>
                <a:gs pos="50000">
                  <a:schemeClr val="accent1">
                    <a:lumMod val="5000"/>
                    <a:lumOff val="95000"/>
                  </a:schemeClr>
                </a:gs>
                <a:gs pos="51000">
                  <a:schemeClr val="tx1"/>
                </a:gs>
                <a:gs pos="49000">
                  <a:srgbClr val="1C5F4A"/>
                </a:gs>
              </a:gsLst>
              <a:path path="circle">
                <a:fillToRect l="50000" t="50000" r="50000" b="50000"/>
              </a:path>
            </a:gra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6" name="Connettore diritto 95">
              <a:extLst>
                <a:ext uri="{FF2B5EF4-FFF2-40B4-BE49-F238E27FC236}">
                  <a16:creationId xmlns:a16="http://schemas.microsoft.com/office/drawing/2014/main" id="{3E481FF1-A488-4A34-9F49-55A2AFB9B83B}"/>
                </a:ext>
              </a:extLst>
            </p:cNvPr>
            <p:cNvCxnSpPr>
              <a:cxnSpLocks/>
              <a:stCxn id="95" idx="6"/>
            </p:cNvCxnSpPr>
            <p:nvPr/>
          </p:nvCxnSpPr>
          <p:spPr>
            <a:xfrm rot="3300000" flipH="1">
              <a:off x="1868470" y="3448257"/>
              <a:ext cx="631044" cy="0"/>
            </a:xfrm>
            <a:prstGeom prst="line">
              <a:avLst/>
            </a:prstGeom>
            <a:ln w="19050">
              <a:solidFill>
                <a:srgbClr val="1C5F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Google Shape;163;p18">
              <a:extLst>
                <a:ext uri="{FF2B5EF4-FFF2-40B4-BE49-F238E27FC236}">
                  <a16:creationId xmlns:a16="http://schemas.microsoft.com/office/drawing/2014/main" id="{A4E502FD-29B8-4FB3-9604-F144E554A735}"/>
                </a:ext>
              </a:extLst>
            </p:cNvPr>
            <p:cNvSpPr/>
            <p:nvPr/>
          </p:nvSpPr>
          <p:spPr>
            <a:xfrm rot="1860000" flipH="1">
              <a:off x="1971551" y="3158331"/>
              <a:ext cx="62930" cy="6293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1C5F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8" name="Elemento grafico 97" descr="Albero caducifoglio con riempimento a tinta unita">
              <a:extLst>
                <a:ext uri="{FF2B5EF4-FFF2-40B4-BE49-F238E27FC236}">
                  <a16:creationId xmlns:a16="http://schemas.microsoft.com/office/drawing/2014/main" id="{A94F81C3-6FA2-45B1-9AE5-483755B16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83991" y="3318454"/>
              <a:ext cx="535879" cy="535879"/>
            </a:xfrm>
            <a:prstGeom prst="rect">
              <a:avLst/>
            </a:prstGeom>
          </p:spPr>
        </p:pic>
        <p:sp>
          <p:nvSpPr>
            <p:cNvPr id="99" name="CasellaDiTesto 98">
              <a:extLst>
                <a:ext uri="{FF2B5EF4-FFF2-40B4-BE49-F238E27FC236}">
                  <a16:creationId xmlns:a16="http://schemas.microsoft.com/office/drawing/2014/main" id="{EA8A6DCF-4A21-4A2A-9487-CD8F34B31CEF}"/>
                </a:ext>
              </a:extLst>
            </p:cNvPr>
            <p:cNvSpPr txBox="1"/>
            <p:nvPr/>
          </p:nvSpPr>
          <p:spPr>
            <a:xfrm>
              <a:off x="1325241" y="3020519"/>
              <a:ext cx="7636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600" dirty="0">
                  <a:solidFill>
                    <a:srgbClr val="000000"/>
                  </a:solidFill>
                  <a:latin typeface="Futura BT" panose="020B0702020204020204" pitchFamily="34" charset="0"/>
                </a:rPr>
                <a:t>1985</a:t>
              </a:r>
              <a:endParaRPr lang="it-IT" sz="1600" dirty="0">
                <a:latin typeface="Futura BT" panose="020B0702020204020204" pitchFamily="34" charset="0"/>
              </a:endParaRPr>
            </a:p>
          </p:txBody>
        </p:sp>
        <p:sp>
          <p:nvSpPr>
            <p:cNvPr id="100" name="CasellaDiTesto 99">
              <a:extLst>
                <a:ext uri="{FF2B5EF4-FFF2-40B4-BE49-F238E27FC236}">
                  <a16:creationId xmlns:a16="http://schemas.microsoft.com/office/drawing/2014/main" id="{3F0EC900-4A70-4746-8D2E-6DCD1899BCAC}"/>
                </a:ext>
              </a:extLst>
            </p:cNvPr>
            <p:cNvSpPr txBox="1"/>
            <p:nvPr/>
          </p:nvSpPr>
          <p:spPr>
            <a:xfrm>
              <a:off x="1335107" y="1751782"/>
              <a:ext cx="1597436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000" b="0" i="0" dirty="0">
                  <a:solidFill>
                    <a:srgbClr val="000000"/>
                  </a:solidFill>
                  <a:effectLst/>
                  <a:latin typeface="+mj-lt"/>
                </a:rPr>
                <a:t>A Conegliano Veneto nasce Ariele, negozio specializzato in prodotti biologici e biodinamici. Grazie alla successiva cooperazione con una piccola azienda di Biella sorgerà Gea.</a:t>
              </a:r>
              <a:endParaRPr lang="it-IT" sz="10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386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magine 11" descr="Immagine che contiene cibo, frutta&#10;&#10;Descrizione generata automaticamente">
            <a:extLst>
              <a:ext uri="{FF2B5EF4-FFF2-40B4-BE49-F238E27FC236}">
                <a16:creationId xmlns:a16="http://schemas.microsoft.com/office/drawing/2014/main" id="{3C73C07F-F960-4102-AD57-2D48FD5E89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6" t="9091" r="28769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C257ADE-FD88-4358-94C1-B07F221FF6F8}"/>
              </a:ext>
            </a:extLst>
          </p:cNvPr>
          <p:cNvSpPr txBox="1"/>
          <p:nvPr/>
        </p:nvSpPr>
        <p:spPr>
          <a:xfrm>
            <a:off x="371093" y="1161288"/>
            <a:ext cx="5899741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sz="44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EcorNaturaSì</a:t>
            </a:r>
            <a:r>
              <a:rPr kumimoji="0" lang="en-US" sz="4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 </a:t>
            </a:r>
            <a:r>
              <a:rPr kumimoji="0" lang="en-US" sz="20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diventa</a:t>
            </a:r>
            <a:r>
              <a:rPr kumimoji="0" lang="en-US" sz="4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 </a:t>
            </a:r>
            <a:r>
              <a:rPr kumimoji="0" lang="en-US" sz="44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Società</a:t>
            </a:r>
            <a:r>
              <a:rPr kumimoji="0" lang="en-US" sz="4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 Benefit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A64706A-A8C9-4CA5-ADAF-EE5DE427CC14}"/>
              </a:ext>
            </a:extLst>
          </p:cNvPr>
          <p:cNvSpPr txBox="1"/>
          <p:nvPr/>
        </p:nvSpPr>
        <p:spPr>
          <a:xfrm>
            <a:off x="371093" y="2610104"/>
            <a:ext cx="3213719" cy="3941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000" dirty="0">
              <a:latin typeface="+mj-lt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+mj-lt"/>
              </a:rPr>
              <a:t>Nel </a:t>
            </a:r>
            <a:r>
              <a:rPr lang="en-US" sz="2000" dirty="0" err="1">
                <a:latin typeface="+mj-lt"/>
              </a:rPr>
              <a:t>giugno</a:t>
            </a:r>
            <a:r>
              <a:rPr lang="en-US" sz="2000" dirty="0">
                <a:latin typeface="+mj-lt"/>
              </a:rPr>
              <a:t> 2021 </a:t>
            </a:r>
            <a:r>
              <a:rPr lang="en-US" sz="2000" dirty="0" err="1">
                <a:latin typeface="+mj-lt"/>
              </a:rPr>
              <a:t>EcorNaturaSì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diventa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ufficialmente</a:t>
            </a:r>
            <a:r>
              <a:rPr lang="en-US" sz="2000" dirty="0">
                <a:latin typeface="+mj-lt"/>
              </a:rPr>
              <a:t> una </a:t>
            </a:r>
            <a:r>
              <a:rPr lang="en-US" sz="2000" dirty="0" err="1">
                <a:latin typeface="+mj-lt"/>
              </a:rPr>
              <a:t>società</a:t>
            </a:r>
            <a:r>
              <a:rPr lang="en-US" sz="2000" dirty="0">
                <a:latin typeface="+mj-lt"/>
              </a:rPr>
              <a:t> benefit, </a:t>
            </a:r>
            <a:r>
              <a:rPr lang="en-US" sz="2000" dirty="0" err="1">
                <a:latin typeface="+mj-lt"/>
              </a:rPr>
              <a:t>imprimendo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indissolubilmente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nell’oggetto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sociale</a:t>
            </a:r>
            <a:r>
              <a:rPr lang="en-US" sz="2000" dirty="0">
                <a:latin typeface="+mj-lt"/>
              </a:rPr>
              <a:t> del </a:t>
            </a:r>
            <a:r>
              <a:rPr lang="en-US" sz="2000" dirty="0" err="1">
                <a:latin typeface="+mj-lt"/>
              </a:rPr>
              <a:t>suo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statuto</a:t>
            </a:r>
            <a:r>
              <a:rPr lang="en-US" sz="2000" dirty="0">
                <a:latin typeface="+mj-lt"/>
              </a:rPr>
              <a:t> la </a:t>
            </a:r>
            <a:r>
              <a:rPr lang="en-US" sz="2000" dirty="0" err="1">
                <a:latin typeface="+mj-lt"/>
              </a:rPr>
              <a:t>sua</a:t>
            </a:r>
            <a:r>
              <a:rPr lang="en-US" sz="2000" dirty="0">
                <a:latin typeface="+mj-lt"/>
              </a:rPr>
              <a:t> mission.</a:t>
            </a:r>
          </a:p>
        </p:txBody>
      </p:sp>
      <p:graphicFrame>
        <p:nvGraphicFramePr>
          <p:cNvPr id="47" name="Diagramma 46">
            <a:extLst>
              <a:ext uri="{FF2B5EF4-FFF2-40B4-BE49-F238E27FC236}">
                <a16:creationId xmlns:a16="http://schemas.microsoft.com/office/drawing/2014/main" id="{C2D48065-5C0B-4AA3-85A2-94FAAB440060}"/>
              </a:ext>
            </a:extLst>
          </p:cNvPr>
          <p:cNvGraphicFramePr/>
          <p:nvPr/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9" name="Elemento grafico 48">
            <a:extLst>
              <a:ext uri="{FF2B5EF4-FFF2-40B4-BE49-F238E27FC236}">
                <a16:creationId xmlns:a16="http://schemas.microsoft.com/office/drawing/2014/main" id="{3DE44AF4-D930-4BB3-9131-4B923100BC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84388" y="6069966"/>
            <a:ext cx="7905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01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C257ADE-FD88-4358-94C1-B07F221FF6F8}"/>
              </a:ext>
            </a:extLst>
          </p:cNvPr>
          <p:cNvSpPr txBox="1"/>
          <p:nvPr/>
        </p:nvSpPr>
        <p:spPr>
          <a:xfrm>
            <a:off x="371093" y="1161288"/>
            <a:ext cx="3891721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sz="44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latin typeface="Futura BT" panose="020B0702020204020204" pitchFamily="34" charset="0"/>
                <a:ea typeface="+mj-ea"/>
                <a:cs typeface="+mj-cs"/>
              </a:rPr>
              <a:t>Missio</a:t>
            </a:r>
            <a:r>
              <a:rPr lang="en-US" sz="4400" dirty="0">
                <a:latin typeface="Futura BT" panose="020B0702020204020204" pitchFamily="34" charset="0"/>
                <a:ea typeface="+mj-ea"/>
                <a:cs typeface="+mj-cs"/>
              </a:rPr>
              <a:t>n &amp; </a:t>
            </a:r>
            <a:r>
              <a:rPr lang="en-US" sz="4400" dirty="0" err="1">
                <a:latin typeface="Futura BT" panose="020B0702020204020204" pitchFamily="34" charset="0"/>
                <a:ea typeface="+mj-ea"/>
                <a:cs typeface="+mj-cs"/>
              </a:rPr>
              <a:t>valori</a:t>
            </a:r>
            <a:endParaRPr kumimoji="0" lang="en-US" sz="4400" b="0" i="0" u="none" strike="noStrike" cap="none" spc="0" normalizeH="0" baseline="0" noProof="0" dirty="0">
              <a:ln>
                <a:noFill/>
              </a:ln>
              <a:effectLst/>
              <a:uLnTx/>
              <a:uFillTx/>
              <a:latin typeface="Futura BT" panose="020B0702020204020204" pitchFamily="34" charset="0"/>
              <a:ea typeface="+mj-ea"/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7" name="Diagramma 46">
            <a:extLst>
              <a:ext uri="{FF2B5EF4-FFF2-40B4-BE49-F238E27FC236}">
                <a16:creationId xmlns:a16="http://schemas.microsoft.com/office/drawing/2014/main" id="{C2D48065-5C0B-4AA3-85A2-94FAAB440060}"/>
              </a:ext>
            </a:extLst>
          </p:cNvPr>
          <p:cNvGraphicFramePr/>
          <p:nvPr/>
        </p:nvGraphicFramePr>
        <p:xfrm>
          <a:off x="4150139" y="6508875"/>
          <a:ext cx="3891722" cy="29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uppo 3">
            <a:extLst>
              <a:ext uri="{FF2B5EF4-FFF2-40B4-BE49-F238E27FC236}">
                <a16:creationId xmlns:a16="http://schemas.microsoft.com/office/drawing/2014/main" id="{3D59C013-595C-42D6-95E4-1587986FD6E7}"/>
              </a:ext>
            </a:extLst>
          </p:cNvPr>
          <p:cNvGrpSpPr/>
          <p:nvPr/>
        </p:nvGrpSpPr>
        <p:grpSpPr>
          <a:xfrm>
            <a:off x="6095999" y="826687"/>
            <a:ext cx="5236192" cy="5204626"/>
            <a:chOff x="6095999" y="826687"/>
            <a:chExt cx="5236192" cy="5204626"/>
          </a:xfrm>
        </p:grpSpPr>
        <p:sp>
          <p:nvSpPr>
            <p:cNvPr id="13" name="Goccia 12">
              <a:extLst>
                <a:ext uri="{FF2B5EF4-FFF2-40B4-BE49-F238E27FC236}">
                  <a16:creationId xmlns:a16="http://schemas.microsoft.com/office/drawing/2014/main" id="{2D1CC8FB-AA22-43F8-BBE5-5A6F41FDA24F}"/>
                </a:ext>
              </a:extLst>
            </p:cNvPr>
            <p:cNvSpPr>
              <a:spLocks noChangeAspect="1"/>
            </p:cNvSpPr>
            <p:nvPr/>
          </p:nvSpPr>
          <p:spPr>
            <a:xfrm rot="7183562">
              <a:off x="7581834" y="834461"/>
              <a:ext cx="1179522" cy="1179521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7200000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Alimenta-zione cosciente</a:t>
              </a:r>
            </a:p>
          </p:txBody>
        </p:sp>
        <p:sp>
          <p:nvSpPr>
            <p:cNvPr id="14" name="Goccia 13">
              <a:extLst>
                <a:ext uri="{FF2B5EF4-FFF2-40B4-BE49-F238E27FC236}">
                  <a16:creationId xmlns:a16="http://schemas.microsoft.com/office/drawing/2014/main" id="{41288B2F-B198-4DBE-BE7B-DE6855D17A06}"/>
                </a:ext>
              </a:extLst>
            </p:cNvPr>
            <p:cNvSpPr>
              <a:spLocks noChangeAspect="1"/>
            </p:cNvSpPr>
            <p:nvPr/>
          </p:nvSpPr>
          <p:spPr>
            <a:xfrm rot="8909715">
              <a:off x="8682103" y="826687"/>
              <a:ext cx="1179522" cy="1179521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9000000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Lotta allo spreco alimentare</a:t>
              </a:r>
            </a:p>
          </p:txBody>
        </p:sp>
        <p:sp>
          <p:nvSpPr>
            <p:cNvPr id="15" name="Goccia 14">
              <a:extLst>
                <a:ext uri="{FF2B5EF4-FFF2-40B4-BE49-F238E27FC236}">
                  <a16:creationId xmlns:a16="http://schemas.microsoft.com/office/drawing/2014/main" id="{08C46F7D-7044-4974-95C9-6E3E7CA5682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624327" y="1336479"/>
              <a:ext cx="1179522" cy="1179521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21299999" lon="0" rev="10799999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Agricoltura</a:t>
              </a:r>
            </a:p>
          </p:txBody>
        </p:sp>
        <p:sp>
          <p:nvSpPr>
            <p:cNvPr id="16" name="Goccia 15">
              <a:extLst>
                <a:ext uri="{FF2B5EF4-FFF2-40B4-BE49-F238E27FC236}">
                  <a16:creationId xmlns:a16="http://schemas.microsoft.com/office/drawing/2014/main" id="{009BB62B-2DF4-4611-90E0-8E182AAF56C8}"/>
                </a:ext>
              </a:extLst>
            </p:cNvPr>
            <p:cNvSpPr>
              <a:spLocks noChangeAspect="1"/>
            </p:cNvSpPr>
            <p:nvPr/>
          </p:nvSpPr>
          <p:spPr>
            <a:xfrm rot="12534597">
              <a:off x="10152669" y="2256041"/>
              <a:ext cx="1179522" cy="1179521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12599999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Sementi</a:t>
              </a:r>
            </a:p>
          </p:txBody>
        </p:sp>
        <p:sp>
          <p:nvSpPr>
            <p:cNvPr id="17" name="Goccia 16">
              <a:extLst>
                <a:ext uri="{FF2B5EF4-FFF2-40B4-BE49-F238E27FC236}">
                  <a16:creationId xmlns:a16="http://schemas.microsoft.com/office/drawing/2014/main" id="{898C238F-0826-442D-9E7D-53F9BB065E75}"/>
                </a:ext>
              </a:extLst>
            </p:cNvPr>
            <p:cNvSpPr>
              <a:spLocks noChangeAspect="1"/>
            </p:cNvSpPr>
            <p:nvPr/>
          </p:nvSpPr>
          <p:spPr>
            <a:xfrm rot="5570104">
              <a:off x="6664780" y="1369030"/>
              <a:ext cx="1179522" cy="1179521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5700000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Comunità</a:t>
              </a:r>
            </a:p>
          </p:txBody>
        </p:sp>
        <p:sp>
          <p:nvSpPr>
            <p:cNvPr id="19" name="Goccia 18">
              <a:extLst>
                <a:ext uri="{FF2B5EF4-FFF2-40B4-BE49-F238E27FC236}">
                  <a16:creationId xmlns:a16="http://schemas.microsoft.com/office/drawing/2014/main" id="{8A3D54E8-7873-4AB1-92D2-2820426D4014}"/>
                </a:ext>
              </a:extLst>
            </p:cNvPr>
            <p:cNvSpPr>
              <a:spLocks noChangeAspect="1"/>
            </p:cNvSpPr>
            <p:nvPr/>
          </p:nvSpPr>
          <p:spPr>
            <a:xfrm rot="14136161">
              <a:off x="10124073" y="3343742"/>
              <a:ext cx="1179522" cy="1179521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14099999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Biodiversità</a:t>
              </a:r>
            </a:p>
          </p:txBody>
        </p:sp>
        <p:sp>
          <p:nvSpPr>
            <p:cNvPr id="20" name="Goccia 19">
              <a:extLst>
                <a:ext uri="{FF2B5EF4-FFF2-40B4-BE49-F238E27FC236}">
                  <a16:creationId xmlns:a16="http://schemas.microsoft.com/office/drawing/2014/main" id="{03582854-78AA-4C7D-9286-B97CE01E6F9B}"/>
                </a:ext>
              </a:extLst>
            </p:cNvPr>
            <p:cNvSpPr>
              <a:spLocks noChangeAspect="1"/>
            </p:cNvSpPr>
            <p:nvPr/>
          </p:nvSpPr>
          <p:spPr>
            <a:xfrm rot="21414482">
              <a:off x="6704886" y="4354076"/>
              <a:ext cx="1179522" cy="1179521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21299999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Acqua</a:t>
              </a:r>
            </a:p>
          </p:txBody>
        </p:sp>
        <p:sp>
          <p:nvSpPr>
            <p:cNvPr id="21" name="Goccia 20">
              <a:extLst>
                <a:ext uri="{FF2B5EF4-FFF2-40B4-BE49-F238E27FC236}">
                  <a16:creationId xmlns:a16="http://schemas.microsoft.com/office/drawing/2014/main" id="{1D2EF4ED-219C-4C54-AAC2-B2DEC215301B}"/>
                </a:ext>
              </a:extLst>
            </p:cNvPr>
            <p:cNvSpPr>
              <a:spLocks noChangeAspect="1"/>
            </p:cNvSpPr>
            <p:nvPr/>
          </p:nvSpPr>
          <p:spPr>
            <a:xfrm rot="19637722">
              <a:off x="7651766" y="4851792"/>
              <a:ext cx="1179522" cy="1179521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19499999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Rifiuti</a:t>
              </a:r>
              <a:br>
                <a:rPr lang="it-IT" sz="1000" dirty="0">
                  <a:latin typeface="+mj-lt"/>
                </a:rPr>
              </a:br>
              <a:r>
                <a:rPr lang="it-IT" sz="1000" dirty="0">
                  <a:latin typeface="+mj-lt"/>
                </a:rPr>
                <a:t>Zero</a:t>
              </a:r>
            </a:p>
          </p:txBody>
        </p:sp>
        <p:sp>
          <p:nvSpPr>
            <p:cNvPr id="22" name="Goccia 21">
              <a:extLst>
                <a:ext uri="{FF2B5EF4-FFF2-40B4-BE49-F238E27FC236}">
                  <a16:creationId xmlns:a16="http://schemas.microsoft.com/office/drawing/2014/main" id="{B792EE2B-C0B3-42FC-B364-27B790D94EA1}"/>
                </a:ext>
              </a:extLst>
            </p:cNvPr>
            <p:cNvSpPr>
              <a:spLocks noChangeAspect="1"/>
            </p:cNvSpPr>
            <p:nvPr/>
          </p:nvSpPr>
          <p:spPr>
            <a:xfrm rot="16036010">
              <a:off x="9653655" y="4338738"/>
              <a:ext cx="1179522" cy="1179521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16200000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Benessere Animale</a:t>
              </a:r>
            </a:p>
          </p:txBody>
        </p:sp>
        <p:sp>
          <p:nvSpPr>
            <p:cNvPr id="24" name="Goccia 23">
              <a:extLst>
                <a:ext uri="{FF2B5EF4-FFF2-40B4-BE49-F238E27FC236}">
                  <a16:creationId xmlns:a16="http://schemas.microsoft.com/office/drawing/2014/main" id="{AA486E99-29EF-4DDF-9D77-0598E6F49300}"/>
                </a:ext>
              </a:extLst>
            </p:cNvPr>
            <p:cNvSpPr>
              <a:spLocks noChangeAspect="1"/>
            </p:cNvSpPr>
            <p:nvPr/>
          </p:nvSpPr>
          <p:spPr>
            <a:xfrm rot="17677217">
              <a:off x="8727277" y="4832006"/>
              <a:ext cx="1150282" cy="1179522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17700000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Economia Sostenibile</a:t>
              </a:r>
            </a:p>
          </p:txBody>
        </p:sp>
        <p:sp>
          <p:nvSpPr>
            <p:cNvPr id="26" name="Goccia 25">
              <a:extLst>
                <a:ext uri="{FF2B5EF4-FFF2-40B4-BE49-F238E27FC236}">
                  <a16:creationId xmlns:a16="http://schemas.microsoft.com/office/drawing/2014/main" id="{51E2EDA3-7A57-40B4-AE8E-B0C21B887DEF}"/>
                </a:ext>
              </a:extLst>
            </p:cNvPr>
            <p:cNvSpPr>
              <a:spLocks noChangeAspect="1"/>
            </p:cNvSpPr>
            <p:nvPr/>
          </p:nvSpPr>
          <p:spPr>
            <a:xfrm rot="1815016">
              <a:off x="6116854" y="3403854"/>
              <a:ext cx="1179522" cy="1179521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1800000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Energia</a:t>
              </a:r>
            </a:p>
          </p:txBody>
        </p:sp>
        <p:sp>
          <p:nvSpPr>
            <p:cNvPr id="28" name="Goccia 27">
              <a:extLst>
                <a:ext uri="{FF2B5EF4-FFF2-40B4-BE49-F238E27FC236}">
                  <a16:creationId xmlns:a16="http://schemas.microsoft.com/office/drawing/2014/main" id="{B19F866D-5BB5-4A2E-8A14-4AA79B379E0F}"/>
                </a:ext>
              </a:extLst>
            </p:cNvPr>
            <p:cNvSpPr>
              <a:spLocks noChangeAspect="1"/>
            </p:cNvSpPr>
            <p:nvPr/>
          </p:nvSpPr>
          <p:spPr>
            <a:xfrm rot="3714616">
              <a:off x="6095999" y="2328882"/>
              <a:ext cx="1179522" cy="1179521"/>
            </a:xfrm>
            <a:prstGeom prst="teardrop">
              <a:avLst>
                <a:gd name="adj" fmla="val 112308"/>
              </a:avLst>
            </a:prstGeom>
            <a:solidFill>
              <a:srgbClr val="1C5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3900000"/>
                </a:camera>
                <a:lightRig rig="threePt" dir="t"/>
              </a:scene3d>
            </a:bodyPr>
            <a:lstStyle/>
            <a:p>
              <a:pPr algn="ctr"/>
              <a:r>
                <a:rPr lang="it-IT" sz="1000" dirty="0">
                  <a:latin typeface="+mj-lt"/>
                </a:rPr>
                <a:t>Fertilità</a:t>
              </a:r>
              <a:br>
                <a:rPr lang="it-IT" sz="1000" dirty="0">
                  <a:latin typeface="+mj-lt"/>
                </a:rPr>
              </a:br>
              <a:r>
                <a:rPr lang="it-IT" sz="1000" dirty="0">
                  <a:latin typeface="+mj-lt"/>
                </a:rPr>
                <a:t>Culturale</a:t>
              </a:r>
            </a:p>
          </p:txBody>
        </p:sp>
      </p:grpSp>
      <p:pic>
        <p:nvPicPr>
          <p:cNvPr id="30" name="Elemento grafico 29">
            <a:extLst>
              <a:ext uri="{FF2B5EF4-FFF2-40B4-BE49-F238E27FC236}">
                <a16:creationId xmlns:a16="http://schemas.microsoft.com/office/drawing/2014/main" id="{512530DB-B8CC-4E4A-93CB-BEDF2560A1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52955" y="2617581"/>
            <a:ext cx="1738826" cy="161312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062A1FD-5219-47B5-A457-1B51931DB9F8}"/>
              </a:ext>
            </a:extLst>
          </p:cNvPr>
          <p:cNvSpPr txBox="1"/>
          <p:nvPr/>
        </p:nvSpPr>
        <p:spPr>
          <a:xfrm>
            <a:off x="424815" y="2645157"/>
            <a:ext cx="2989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Futura BT" panose="020B0702020204020204" pitchFamily="34" charset="0"/>
              </a:rPr>
              <a:t>I dodici petali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8DE9A63-5CED-4376-8DBB-1C443440683B}"/>
              </a:ext>
            </a:extLst>
          </p:cNvPr>
          <p:cNvSpPr txBox="1"/>
          <p:nvPr/>
        </p:nvSpPr>
        <p:spPr>
          <a:xfrm>
            <a:off x="424815" y="3283802"/>
            <a:ext cx="42243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0" i="0" dirty="0">
                <a:effectLst/>
                <a:latin typeface="+mj-lt"/>
              </a:rPr>
              <a:t>Tutela della biodiversità, adozione di pratiche agricole sostenibili e approccio etico nei confronti del mercato: sono questi i valori di </a:t>
            </a:r>
            <a:r>
              <a:rPr lang="it-IT" sz="2000" b="0" i="0" dirty="0" err="1">
                <a:effectLst/>
                <a:latin typeface="+mj-lt"/>
              </a:rPr>
              <a:t>EcorNaturaSì</a:t>
            </a:r>
            <a:r>
              <a:rPr lang="it-IT" sz="2000" dirty="0">
                <a:latin typeface="+mj-lt"/>
              </a:rPr>
              <a:t>, rappresentati da dodici punti fondamentali, i petali.</a:t>
            </a:r>
          </a:p>
        </p:txBody>
      </p:sp>
    </p:spTree>
    <p:extLst>
      <p:ext uri="{BB962C8B-B14F-4D97-AF65-F5344CB8AC3E}">
        <p14:creationId xmlns:p14="http://schemas.microsoft.com/office/powerpoint/2010/main" val="219636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9548</TotalTime>
  <Words>1823</Words>
  <Application>Microsoft Office PowerPoint</Application>
  <PresentationFormat>Widescreen</PresentationFormat>
  <Paragraphs>474</Paragraphs>
  <Slides>21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6" baseType="lpstr">
      <vt:lpstr>Arial</vt:lpstr>
      <vt:lpstr>Calibri Light</vt:lpstr>
      <vt:lpstr>Futura BT</vt:lpstr>
      <vt:lpstr>Calibri</vt:lpstr>
      <vt:lpstr>Office Theme</vt:lpstr>
      <vt:lpstr>Presentazione standard di PowerPoint</vt:lpstr>
      <vt:lpstr>Presentazione standard di PowerPoint</vt:lpstr>
      <vt:lpstr>Presentazione standard di PowerPoint</vt:lpstr>
      <vt:lpstr>EcorNaturaSì S.p.A.</vt:lpstr>
      <vt:lpstr>EcorNaturaSì in numeri</vt:lpstr>
      <vt:lpstr>Presentazione standard di PowerPoint</vt:lpstr>
      <vt:lpstr>Storia di EcorNaturaSì</vt:lpstr>
      <vt:lpstr>Presentazione standard di PowerPoint</vt:lpstr>
      <vt:lpstr>Presentazione standard di PowerPoint</vt:lpstr>
      <vt:lpstr>L’uscita di Renzo Rosso</vt:lpstr>
      <vt:lpstr>Azioni e Soci</vt:lpstr>
      <vt:lpstr>Governance S.p.A. modello tradizionale</vt:lpstr>
      <vt:lpstr>Organigramma</vt:lpstr>
      <vt:lpstr>L’eco(r)sistema</vt:lpstr>
      <vt:lpstr>Business model</vt:lpstr>
      <vt:lpstr>Business model</vt:lpstr>
      <vt:lpstr>Presentazione standard di PowerPoint</vt:lpstr>
      <vt:lpstr>Presentazione standard di PowerPoint</vt:lpstr>
      <vt:lpstr>Andamento</vt:lpstr>
      <vt:lpstr>Bibliografia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EcorNaturaSì S.p.A.</dc:title>
  <dc:creator>Riccardo De Luca</dc:creator>
  <cp:lastModifiedBy>Riccardo De Luca</cp:lastModifiedBy>
  <cp:revision>51</cp:revision>
  <dcterms:created xsi:type="dcterms:W3CDTF">2021-10-06T15:41:43Z</dcterms:created>
  <dcterms:modified xsi:type="dcterms:W3CDTF">2021-11-24T18:33:12Z</dcterms:modified>
</cp:coreProperties>
</file>